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62" r:id="rId4"/>
    <p:sldId id="258" r:id="rId5"/>
    <p:sldId id="260" r:id="rId6"/>
    <p:sldId id="261" r:id="rId7"/>
    <p:sldId id="268"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orkington Samantha (R0A) Manchester University NHS FT" initials="TS(MUNF" lastIdx="2" clrIdx="0">
    <p:extLst>
      <p:ext uri="{19B8F6BF-5375-455C-9EA6-DF929625EA0E}">
        <p15:presenceInfo xmlns:p15="http://schemas.microsoft.com/office/powerpoint/2012/main" userId="S::Samantha.Torkington@cmft.nhs.uk::62182a1d-c739-4021-bdbc-82a412f9c310" providerId="AD"/>
      </p:ext>
    </p:extLst>
  </p:cmAuthor>
  <p:cmAuthor id="2" name="Shannon" initials="S" lastIdx="3" clrIdx="1">
    <p:extLst>
      <p:ext uri="{19B8F6BF-5375-455C-9EA6-DF929625EA0E}">
        <p15:presenceInfo xmlns:p15="http://schemas.microsoft.com/office/powerpoint/2012/main" userId="S::Shannon.Smith@cmft.nhs.uk::00df8418-59ea-4438-af5e-5448e6e5d05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77847" autoAdjust="0"/>
  </p:normalViewPr>
  <p:slideViewPr>
    <p:cSldViewPr snapToGrid="0">
      <p:cViewPr varScale="1">
        <p:scale>
          <a:sx n="59" d="100"/>
          <a:sy n="59" d="100"/>
        </p:scale>
        <p:origin x="132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iagrams/_rels/data2.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2.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107C001-67C1-43E9-9913-DFE1BB30B246}" type="doc">
      <dgm:prSet loTypeId="urn:microsoft.com/office/officeart/2016/7/layout/BasicLinearProcessNumbered" loCatId="process" qsTypeId="urn:microsoft.com/office/officeart/2005/8/quickstyle/simple1" qsCatId="simple" csTypeId="urn:microsoft.com/office/officeart/2005/8/colors/colorful2" csCatId="colorful" phldr="1"/>
      <dgm:spPr/>
      <dgm:t>
        <a:bodyPr/>
        <a:lstStyle/>
        <a:p>
          <a:endParaRPr lang="en-US"/>
        </a:p>
      </dgm:t>
    </dgm:pt>
    <dgm:pt modelId="{4FB4CF8E-7CE5-4369-A522-B8A34844E05B}">
      <dgm:prSet/>
      <dgm:spPr/>
      <dgm:t>
        <a:bodyPr/>
        <a:lstStyle/>
        <a:p>
          <a:r>
            <a:rPr lang="en-US" dirty="0"/>
            <a:t>Undertake a Training Needs Analysis across the North West paediatric workforce</a:t>
          </a:r>
        </a:p>
      </dgm:t>
    </dgm:pt>
    <dgm:pt modelId="{0DC3F653-DE3C-4642-AF2E-64EF7F33C5BD}" type="parTrans" cxnId="{86F91A5D-EF2A-4FFC-B8C0-475BB580D652}">
      <dgm:prSet/>
      <dgm:spPr/>
      <dgm:t>
        <a:bodyPr/>
        <a:lstStyle/>
        <a:p>
          <a:endParaRPr lang="en-US"/>
        </a:p>
      </dgm:t>
    </dgm:pt>
    <dgm:pt modelId="{BC72F9AE-E920-4F49-9436-A166B34EA380}" type="sibTrans" cxnId="{86F91A5D-EF2A-4FFC-B8C0-475BB580D652}">
      <dgm:prSet phldrT="1" phldr="0"/>
      <dgm:spPr/>
      <dgm:t>
        <a:bodyPr/>
        <a:lstStyle/>
        <a:p>
          <a:r>
            <a:rPr lang="en-US"/>
            <a:t>1</a:t>
          </a:r>
          <a:endParaRPr lang="en-US" dirty="0"/>
        </a:p>
      </dgm:t>
    </dgm:pt>
    <dgm:pt modelId="{7EA649A6-55AF-4E63-9A32-C48C27F9E659}">
      <dgm:prSet/>
      <dgm:spPr/>
      <dgm:t>
        <a:bodyPr/>
        <a:lstStyle/>
        <a:p>
          <a:r>
            <a:rPr lang="en-US" dirty="0"/>
            <a:t>Identify key themes of challenges and areas of best practice derived from Training Needs Analysis</a:t>
          </a:r>
        </a:p>
      </dgm:t>
    </dgm:pt>
    <dgm:pt modelId="{17E333B4-D6DF-48EA-B47D-8402222936FC}" type="parTrans" cxnId="{26EA00DB-4AFF-46FB-B653-67FDE2241DAA}">
      <dgm:prSet/>
      <dgm:spPr/>
      <dgm:t>
        <a:bodyPr/>
        <a:lstStyle/>
        <a:p>
          <a:endParaRPr lang="en-US"/>
        </a:p>
      </dgm:t>
    </dgm:pt>
    <dgm:pt modelId="{7BFF5DCE-FB41-4854-896C-9FD7AE609311}" type="sibTrans" cxnId="{26EA00DB-4AFF-46FB-B653-67FDE2241DAA}">
      <dgm:prSet phldrT="2" phldr="0"/>
      <dgm:spPr/>
      <dgm:t>
        <a:bodyPr/>
        <a:lstStyle/>
        <a:p>
          <a:r>
            <a:rPr lang="en-US"/>
            <a:t>2</a:t>
          </a:r>
        </a:p>
      </dgm:t>
    </dgm:pt>
    <dgm:pt modelId="{2740C5FD-07EE-4496-AA69-5F9BAAB259AB}">
      <dgm:prSet/>
      <dgm:spPr>
        <a:solidFill>
          <a:schemeClr val="accent2">
            <a:lumMod val="40000"/>
            <a:lumOff val="60000"/>
            <a:alpha val="90000"/>
          </a:schemeClr>
        </a:solidFill>
      </dgm:spPr>
      <dgm:t>
        <a:bodyPr/>
        <a:lstStyle/>
        <a:p>
          <a:r>
            <a:rPr lang="en-US" dirty="0"/>
            <a:t>Devise an educational/wellbeing package to disseminate across the North West</a:t>
          </a:r>
        </a:p>
      </dgm:t>
    </dgm:pt>
    <dgm:pt modelId="{C3F92CEE-F676-46F7-B823-5C1959C90D0A}" type="parTrans" cxnId="{6BE68CC5-2EF3-4A58-B203-F608964F868B}">
      <dgm:prSet/>
      <dgm:spPr/>
      <dgm:t>
        <a:bodyPr/>
        <a:lstStyle/>
        <a:p>
          <a:endParaRPr lang="en-US"/>
        </a:p>
      </dgm:t>
    </dgm:pt>
    <dgm:pt modelId="{E1E8E2F0-9553-4797-8A48-73A13EB69FE5}" type="sibTrans" cxnId="{6BE68CC5-2EF3-4A58-B203-F608964F868B}">
      <dgm:prSet phldrT="3" phldr="0"/>
      <dgm:spPr>
        <a:solidFill>
          <a:schemeClr val="accent2">
            <a:lumMod val="75000"/>
          </a:schemeClr>
        </a:solidFill>
        <a:ln>
          <a:solidFill>
            <a:schemeClr val="accent2">
              <a:lumMod val="75000"/>
            </a:schemeClr>
          </a:solidFill>
        </a:ln>
      </dgm:spPr>
      <dgm:t>
        <a:bodyPr/>
        <a:lstStyle/>
        <a:p>
          <a:r>
            <a:rPr lang="en-US"/>
            <a:t>3</a:t>
          </a:r>
        </a:p>
      </dgm:t>
    </dgm:pt>
    <dgm:pt modelId="{4C95566B-EF04-4B31-AD74-0C98CB4C5E1E}">
      <dgm:prSet/>
      <dgm:spPr>
        <a:solidFill>
          <a:schemeClr val="accent4">
            <a:lumMod val="20000"/>
            <a:lumOff val="80000"/>
            <a:alpha val="90000"/>
          </a:schemeClr>
        </a:solidFill>
      </dgm:spPr>
      <dgm:t>
        <a:bodyPr/>
        <a:lstStyle/>
        <a:p>
          <a:r>
            <a:rPr lang="en-US"/>
            <a:t>Develop a clear implementation plan to ensure continuity of work and optimise sharing and learning. </a:t>
          </a:r>
        </a:p>
      </dgm:t>
    </dgm:pt>
    <dgm:pt modelId="{1D88ED58-760C-49CB-8FB8-A9DD6C3B339E}" type="parTrans" cxnId="{B97F3515-D01E-4D6A-8E2D-E207DA110ABF}">
      <dgm:prSet/>
      <dgm:spPr/>
      <dgm:t>
        <a:bodyPr/>
        <a:lstStyle/>
        <a:p>
          <a:endParaRPr lang="en-US"/>
        </a:p>
      </dgm:t>
    </dgm:pt>
    <dgm:pt modelId="{7549D459-A57C-40C8-B977-FEC0585D8436}" type="sibTrans" cxnId="{B97F3515-D01E-4D6A-8E2D-E207DA110ABF}">
      <dgm:prSet phldrT="4" phldr="0"/>
      <dgm:spPr>
        <a:solidFill>
          <a:schemeClr val="accent2">
            <a:lumMod val="60000"/>
            <a:lumOff val="40000"/>
          </a:schemeClr>
        </a:solidFill>
        <a:ln>
          <a:solidFill>
            <a:schemeClr val="accent2">
              <a:lumMod val="60000"/>
              <a:lumOff val="40000"/>
            </a:schemeClr>
          </a:solidFill>
        </a:ln>
      </dgm:spPr>
      <dgm:t>
        <a:bodyPr/>
        <a:lstStyle/>
        <a:p>
          <a:r>
            <a:rPr lang="en-US"/>
            <a:t>4</a:t>
          </a:r>
        </a:p>
      </dgm:t>
    </dgm:pt>
    <dgm:pt modelId="{D4450693-ED09-41C3-BACE-0847EADBD0C8}" type="pres">
      <dgm:prSet presAssocID="{4107C001-67C1-43E9-9913-DFE1BB30B246}" presName="Name0" presStyleCnt="0">
        <dgm:presLayoutVars>
          <dgm:animLvl val="lvl"/>
          <dgm:resizeHandles val="exact"/>
        </dgm:presLayoutVars>
      </dgm:prSet>
      <dgm:spPr/>
    </dgm:pt>
    <dgm:pt modelId="{506C5697-1D91-4DD2-8F3A-745E7FA7E780}" type="pres">
      <dgm:prSet presAssocID="{4FB4CF8E-7CE5-4369-A522-B8A34844E05B}" presName="compositeNode" presStyleCnt="0">
        <dgm:presLayoutVars>
          <dgm:bulletEnabled val="1"/>
        </dgm:presLayoutVars>
      </dgm:prSet>
      <dgm:spPr/>
    </dgm:pt>
    <dgm:pt modelId="{73E5F8B7-1938-403D-8A4B-C79713DBBF1F}" type="pres">
      <dgm:prSet presAssocID="{4FB4CF8E-7CE5-4369-A522-B8A34844E05B}" presName="bgRect" presStyleLbl="bgAccFollowNode1" presStyleIdx="0" presStyleCnt="4"/>
      <dgm:spPr/>
    </dgm:pt>
    <dgm:pt modelId="{FD036D98-37E2-4118-8532-DDECA24C969D}" type="pres">
      <dgm:prSet presAssocID="{BC72F9AE-E920-4F49-9436-A166B34EA380}" presName="sibTransNodeCircle" presStyleLbl="alignNode1" presStyleIdx="0" presStyleCnt="8">
        <dgm:presLayoutVars>
          <dgm:chMax val="0"/>
          <dgm:bulletEnabled/>
        </dgm:presLayoutVars>
      </dgm:prSet>
      <dgm:spPr/>
    </dgm:pt>
    <dgm:pt modelId="{B92D9DB9-DAC8-4559-883C-206CA4123713}" type="pres">
      <dgm:prSet presAssocID="{4FB4CF8E-7CE5-4369-A522-B8A34844E05B}" presName="bottomLine" presStyleLbl="alignNode1" presStyleIdx="1" presStyleCnt="8">
        <dgm:presLayoutVars/>
      </dgm:prSet>
      <dgm:spPr/>
    </dgm:pt>
    <dgm:pt modelId="{4D6DFFB9-91A9-4078-A7DC-F77B3FAFA1F9}" type="pres">
      <dgm:prSet presAssocID="{4FB4CF8E-7CE5-4369-A522-B8A34844E05B}" presName="nodeText" presStyleLbl="bgAccFollowNode1" presStyleIdx="0" presStyleCnt="4">
        <dgm:presLayoutVars>
          <dgm:bulletEnabled val="1"/>
        </dgm:presLayoutVars>
      </dgm:prSet>
      <dgm:spPr/>
    </dgm:pt>
    <dgm:pt modelId="{B5540117-A0DA-4E3D-9AE6-632B27EEBF8F}" type="pres">
      <dgm:prSet presAssocID="{BC72F9AE-E920-4F49-9436-A166B34EA380}" presName="sibTrans" presStyleCnt="0"/>
      <dgm:spPr/>
    </dgm:pt>
    <dgm:pt modelId="{CF3A2B23-F6DB-419C-8E55-F0F992618434}" type="pres">
      <dgm:prSet presAssocID="{7EA649A6-55AF-4E63-9A32-C48C27F9E659}" presName="compositeNode" presStyleCnt="0">
        <dgm:presLayoutVars>
          <dgm:bulletEnabled val="1"/>
        </dgm:presLayoutVars>
      </dgm:prSet>
      <dgm:spPr/>
    </dgm:pt>
    <dgm:pt modelId="{505E7BBB-3943-4F72-BD03-E9D59F240D7D}" type="pres">
      <dgm:prSet presAssocID="{7EA649A6-55AF-4E63-9A32-C48C27F9E659}" presName="bgRect" presStyleLbl="bgAccFollowNode1" presStyleIdx="1" presStyleCnt="4"/>
      <dgm:spPr/>
    </dgm:pt>
    <dgm:pt modelId="{FDC9ED14-BDA7-4323-8025-DBADFE59174B}" type="pres">
      <dgm:prSet presAssocID="{7BFF5DCE-FB41-4854-896C-9FD7AE609311}" presName="sibTransNodeCircle" presStyleLbl="alignNode1" presStyleIdx="2" presStyleCnt="8">
        <dgm:presLayoutVars>
          <dgm:chMax val="0"/>
          <dgm:bulletEnabled/>
        </dgm:presLayoutVars>
      </dgm:prSet>
      <dgm:spPr/>
    </dgm:pt>
    <dgm:pt modelId="{DC87F6E3-D83E-425A-A2D4-C22065B33143}" type="pres">
      <dgm:prSet presAssocID="{7EA649A6-55AF-4E63-9A32-C48C27F9E659}" presName="bottomLine" presStyleLbl="alignNode1" presStyleIdx="3" presStyleCnt="8">
        <dgm:presLayoutVars/>
      </dgm:prSet>
      <dgm:spPr/>
    </dgm:pt>
    <dgm:pt modelId="{FF829D30-116E-42C6-A0C8-84C22F76FA34}" type="pres">
      <dgm:prSet presAssocID="{7EA649A6-55AF-4E63-9A32-C48C27F9E659}" presName="nodeText" presStyleLbl="bgAccFollowNode1" presStyleIdx="1" presStyleCnt="4">
        <dgm:presLayoutVars>
          <dgm:bulletEnabled val="1"/>
        </dgm:presLayoutVars>
      </dgm:prSet>
      <dgm:spPr/>
    </dgm:pt>
    <dgm:pt modelId="{FE7F9038-0C4F-49CE-B3B7-2B774C58D1DF}" type="pres">
      <dgm:prSet presAssocID="{7BFF5DCE-FB41-4854-896C-9FD7AE609311}" presName="sibTrans" presStyleCnt="0"/>
      <dgm:spPr/>
    </dgm:pt>
    <dgm:pt modelId="{C5FF2885-0FA5-4E29-918E-BC9B99F24341}" type="pres">
      <dgm:prSet presAssocID="{2740C5FD-07EE-4496-AA69-5F9BAAB259AB}" presName="compositeNode" presStyleCnt="0">
        <dgm:presLayoutVars>
          <dgm:bulletEnabled val="1"/>
        </dgm:presLayoutVars>
      </dgm:prSet>
      <dgm:spPr/>
    </dgm:pt>
    <dgm:pt modelId="{30049182-D13A-40DF-9FB9-70A5A00F96CC}" type="pres">
      <dgm:prSet presAssocID="{2740C5FD-07EE-4496-AA69-5F9BAAB259AB}" presName="bgRect" presStyleLbl="bgAccFollowNode1" presStyleIdx="2" presStyleCnt="4"/>
      <dgm:spPr/>
    </dgm:pt>
    <dgm:pt modelId="{EB05B8EA-4A00-431D-B58C-1F14277306B0}" type="pres">
      <dgm:prSet presAssocID="{E1E8E2F0-9553-4797-8A48-73A13EB69FE5}" presName="sibTransNodeCircle" presStyleLbl="alignNode1" presStyleIdx="4" presStyleCnt="8">
        <dgm:presLayoutVars>
          <dgm:chMax val="0"/>
          <dgm:bulletEnabled/>
        </dgm:presLayoutVars>
      </dgm:prSet>
      <dgm:spPr/>
    </dgm:pt>
    <dgm:pt modelId="{1DF51905-977A-4166-86F3-4233179E51D3}" type="pres">
      <dgm:prSet presAssocID="{2740C5FD-07EE-4496-AA69-5F9BAAB259AB}" presName="bottomLine" presStyleLbl="alignNode1" presStyleIdx="5" presStyleCnt="8">
        <dgm:presLayoutVars/>
      </dgm:prSet>
      <dgm:spPr/>
    </dgm:pt>
    <dgm:pt modelId="{AE73AD99-ACEC-4606-8CA8-289FFA2C1C68}" type="pres">
      <dgm:prSet presAssocID="{2740C5FD-07EE-4496-AA69-5F9BAAB259AB}" presName="nodeText" presStyleLbl="bgAccFollowNode1" presStyleIdx="2" presStyleCnt="4">
        <dgm:presLayoutVars>
          <dgm:bulletEnabled val="1"/>
        </dgm:presLayoutVars>
      </dgm:prSet>
      <dgm:spPr/>
    </dgm:pt>
    <dgm:pt modelId="{E3352840-BAD4-4487-8BD6-C51B046750C8}" type="pres">
      <dgm:prSet presAssocID="{E1E8E2F0-9553-4797-8A48-73A13EB69FE5}" presName="sibTrans" presStyleCnt="0"/>
      <dgm:spPr/>
    </dgm:pt>
    <dgm:pt modelId="{C6EB54C8-9649-45A2-8A4D-EC3A64DCFD4A}" type="pres">
      <dgm:prSet presAssocID="{4C95566B-EF04-4B31-AD74-0C98CB4C5E1E}" presName="compositeNode" presStyleCnt="0">
        <dgm:presLayoutVars>
          <dgm:bulletEnabled val="1"/>
        </dgm:presLayoutVars>
      </dgm:prSet>
      <dgm:spPr/>
    </dgm:pt>
    <dgm:pt modelId="{06FBB875-A051-44AD-8604-924FFDFB1891}" type="pres">
      <dgm:prSet presAssocID="{4C95566B-EF04-4B31-AD74-0C98CB4C5E1E}" presName="bgRect" presStyleLbl="bgAccFollowNode1" presStyleIdx="3" presStyleCnt="4"/>
      <dgm:spPr/>
    </dgm:pt>
    <dgm:pt modelId="{4AD1D1EB-4219-4C8A-A2EF-E2D964D5B276}" type="pres">
      <dgm:prSet presAssocID="{7549D459-A57C-40C8-B977-FEC0585D8436}" presName="sibTransNodeCircle" presStyleLbl="alignNode1" presStyleIdx="6" presStyleCnt="8">
        <dgm:presLayoutVars>
          <dgm:chMax val="0"/>
          <dgm:bulletEnabled/>
        </dgm:presLayoutVars>
      </dgm:prSet>
      <dgm:spPr/>
    </dgm:pt>
    <dgm:pt modelId="{8139DE9C-6992-44FC-B14A-AA9CE3CFF476}" type="pres">
      <dgm:prSet presAssocID="{4C95566B-EF04-4B31-AD74-0C98CB4C5E1E}" presName="bottomLine" presStyleLbl="alignNode1" presStyleIdx="7" presStyleCnt="8">
        <dgm:presLayoutVars/>
      </dgm:prSet>
      <dgm:spPr/>
    </dgm:pt>
    <dgm:pt modelId="{B64CEC0A-C272-4133-875B-E0B013138AB6}" type="pres">
      <dgm:prSet presAssocID="{4C95566B-EF04-4B31-AD74-0C98CB4C5E1E}" presName="nodeText" presStyleLbl="bgAccFollowNode1" presStyleIdx="3" presStyleCnt="4">
        <dgm:presLayoutVars>
          <dgm:bulletEnabled val="1"/>
        </dgm:presLayoutVars>
      </dgm:prSet>
      <dgm:spPr/>
    </dgm:pt>
  </dgm:ptLst>
  <dgm:cxnLst>
    <dgm:cxn modelId="{B97F3515-D01E-4D6A-8E2D-E207DA110ABF}" srcId="{4107C001-67C1-43E9-9913-DFE1BB30B246}" destId="{4C95566B-EF04-4B31-AD74-0C98CB4C5E1E}" srcOrd="3" destOrd="0" parTransId="{1D88ED58-760C-49CB-8FB8-A9DD6C3B339E}" sibTransId="{7549D459-A57C-40C8-B977-FEC0585D8436}"/>
    <dgm:cxn modelId="{45BE8715-CF97-4667-B8E5-D462E08D27B8}" type="presOf" srcId="{7EA649A6-55AF-4E63-9A32-C48C27F9E659}" destId="{FF829D30-116E-42C6-A0C8-84C22F76FA34}" srcOrd="1" destOrd="0" presId="urn:microsoft.com/office/officeart/2016/7/layout/BasicLinearProcessNumbered"/>
    <dgm:cxn modelId="{68D19D21-C173-47B5-988F-48FF216D9ECF}" type="presOf" srcId="{BC72F9AE-E920-4F49-9436-A166B34EA380}" destId="{FD036D98-37E2-4118-8532-DDECA24C969D}" srcOrd="0" destOrd="0" presId="urn:microsoft.com/office/officeart/2016/7/layout/BasicLinearProcessNumbered"/>
    <dgm:cxn modelId="{D94D9F21-6095-4807-8438-FED942CEB6AB}" type="presOf" srcId="{2740C5FD-07EE-4496-AA69-5F9BAAB259AB}" destId="{AE73AD99-ACEC-4606-8CA8-289FFA2C1C68}" srcOrd="1" destOrd="0" presId="urn:microsoft.com/office/officeart/2016/7/layout/BasicLinearProcessNumbered"/>
    <dgm:cxn modelId="{C99DD73B-1AF5-4CA0-8769-D7055B11AB6B}" type="presOf" srcId="{7549D459-A57C-40C8-B977-FEC0585D8436}" destId="{4AD1D1EB-4219-4C8A-A2EF-E2D964D5B276}" srcOrd="0" destOrd="0" presId="urn:microsoft.com/office/officeart/2016/7/layout/BasicLinearProcessNumbered"/>
    <dgm:cxn modelId="{86F91A5D-EF2A-4FFC-B8C0-475BB580D652}" srcId="{4107C001-67C1-43E9-9913-DFE1BB30B246}" destId="{4FB4CF8E-7CE5-4369-A522-B8A34844E05B}" srcOrd="0" destOrd="0" parTransId="{0DC3F653-DE3C-4642-AF2E-64EF7F33C5BD}" sibTransId="{BC72F9AE-E920-4F49-9436-A166B34EA380}"/>
    <dgm:cxn modelId="{E0168F5D-0843-495E-B9B2-592F3C89F337}" type="presOf" srcId="{4FB4CF8E-7CE5-4369-A522-B8A34844E05B}" destId="{4D6DFFB9-91A9-4078-A7DC-F77B3FAFA1F9}" srcOrd="1" destOrd="0" presId="urn:microsoft.com/office/officeart/2016/7/layout/BasicLinearProcessNumbered"/>
    <dgm:cxn modelId="{DE4A4054-D473-4FF1-ADAD-B844620097EE}" type="presOf" srcId="{2740C5FD-07EE-4496-AA69-5F9BAAB259AB}" destId="{30049182-D13A-40DF-9FB9-70A5A00F96CC}" srcOrd="0" destOrd="0" presId="urn:microsoft.com/office/officeart/2016/7/layout/BasicLinearProcessNumbered"/>
    <dgm:cxn modelId="{14F7CE75-A30A-4117-B952-8D2CADB3154E}" type="presOf" srcId="{4C95566B-EF04-4B31-AD74-0C98CB4C5E1E}" destId="{06FBB875-A051-44AD-8604-924FFDFB1891}" srcOrd="0" destOrd="0" presId="urn:microsoft.com/office/officeart/2016/7/layout/BasicLinearProcessNumbered"/>
    <dgm:cxn modelId="{1F364594-78EC-41A4-AB89-6E0EE31E2CD7}" type="presOf" srcId="{7BFF5DCE-FB41-4854-896C-9FD7AE609311}" destId="{FDC9ED14-BDA7-4323-8025-DBADFE59174B}" srcOrd="0" destOrd="0" presId="urn:microsoft.com/office/officeart/2016/7/layout/BasicLinearProcessNumbered"/>
    <dgm:cxn modelId="{979173AA-5A69-4959-B53F-712410D85E73}" type="presOf" srcId="{E1E8E2F0-9553-4797-8A48-73A13EB69FE5}" destId="{EB05B8EA-4A00-431D-B58C-1F14277306B0}" srcOrd="0" destOrd="0" presId="urn:microsoft.com/office/officeart/2016/7/layout/BasicLinearProcessNumbered"/>
    <dgm:cxn modelId="{801D83AA-7B39-470B-91B6-A7E14069581B}" type="presOf" srcId="{4107C001-67C1-43E9-9913-DFE1BB30B246}" destId="{D4450693-ED09-41C3-BACE-0847EADBD0C8}" srcOrd="0" destOrd="0" presId="urn:microsoft.com/office/officeart/2016/7/layout/BasicLinearProcessNumbered"/>
    <dgm:cxn modelId="{6E25E6C2-9303-4440-9E4D-0BE69023C8C7}" type="presOf" srcId="{7EA649A6-55AF-4E63-9A32-C48C27F9E659}" destId="{505E7BBB-3943-4F72-BD03-E9D59F240D7D}" srcOrd="0" destOrd="0" presId="urn:microsoft.com/office/officeart/2016/7/layout/BasicLinearProcessNumbered"/>
    <dgm:cxn modelId="{6BE68CC5-2EF3-4A58-B203-F608964F868B}" srcId="{4107C001-67C1-43E9-9913-DFE1BB30B246}" destId="{2740C5FD-07EE-4496-AA69-5F9BAAB259AB}" srcOrd="2" destOrd="0" parTransId="{C3F92CEE-F676-46F7-B823-5C1959C90D0A}" sibTransId="{E1E8E2F0-9553-4797-8A48-73A13EB69FE5}"/>
    <dgm:cxn modelId="{26EA00DB-4AFF-46FB-B653-67FDE2241DAA}" srcId="{4107C001-67C1-43E9-9913-DFE1BB30B246}" destId="{7EA649A6-55AF-4E63-9A32-C48C27F9E659}" srcOrd="1" destOrd="0" parTransId="{17E333B4-D6DF-48EA-B47D-8402222936FC}" sibTransId="{7BFF5DCE-FB41-4854-896C-9FD7AE609311}"/>
    <dgm:cxn modelId="{3F18CBDC-B21B-45E5-860E-1F1F74F52C91}" type="presOf" srcId="{4C95566B-EF04-4B31-AD74-0C98CB4C5E1E}" destId="{B64CEC0A-C272-4133-875B-E0B013138AB6}" srcOrd="1" destOrd="0" presId="urn:microsoft.com/office/officeart/2016/7/layout/BasicLinearProcessNumbered"/>
    <dgm:cxn modelId="{EB1958E6-A207-4C1A-B72A-46FEE95F6BF6}" type="presOf" srcId="{4FB4CF8E-7CE5-4369-A522-B8A34844E05B}" destId="{73E5F8B7-1938-403D-8A4B-C79713DBBF1F}" srcOrd="0" destOrd="0" presId="urn:microsoft.com/office/officeart/2016/7/layout/BasicLinearProcessNumbered"/>
    <dgm:cxn modelId="{DC93A576-3B64-41E3-94DF-009FB3592C26}" type="presParOf" srcId="{D4450693-ED09-41C3-BACE-0847EADBD0C8}" destId="{506C5697-1D91-4DD2-8F3A-745E7FA7E780}" srcOrd="0" destOrd="0" presId="urn:microsoft.com/office/officeart/2016/7/layout/BasicLinearProcessNumbered"/>
    <dgm:cxn modelId="{7AAD4BAF-5A6F-4AAD-BDF6-3CB66E2AC753}" type="presParOf" srcId="{506C5697-1D91-4DD2-8F3A-745E7FA7E780}" destId="{73E5F8B7-1938-403D-8A4B-C79713DBBF1F}" srcOrd="0" destOrd="0" presId="urn:microsoft.com/office/officeart/2016/7/layout/BasicLinearProcessNumbered"/>
    <dgm:cxn modelId="{7AA01434-180A-4445-BB16-079D7280F8D4}" type="presParOf" srcId="{506C5697-1D91-4DD2-8F3A-745E7FA7E780}" destId="{FD036D98-37E2-4118-8532-DDECA24C969D}" srcOrd="1" destOrd="0" presId="urn:microsoft.com/office/officeart/2016/7/layout/BasicLinearProcessNumbered"/>
    <dgm:cxn modelId="{509D01B1-191D-4819-A208-38B739EB2F1F}" type="presParOf" srcId="{506C5697-1D91-4DD2-8F3A-745E7FA7E780}" destId="{B92D9DB9-DAC8-4559-883C-206CA4123713}" srcOrd="2" destOrd="0" presId="urn:microsoft.com/office/officeart/2016/7/layout/BasicLinearProcessNumbered"/>
    <dgm:cxn modelId="{927E9D18-8E0D-426A-9556-5F47C76D4E5F}" type="presParOf" srcId="{506C5697-1D91-4DD2-8F3A-745E7FA7E780}" destId="{4D6DFFB9-91A9-4078-A7DC-F77B3FAFA1F9}" srcOrd="3" destOrd="0" presId="urn:microsoft.com/office/officeart/2016/7/layout/BasicLinearProcessNumbered"/>
    <dgm:cxn modelId="{E3E3EA02-AE37-4D09-9E6C-0E53A2D045AA}" type="presParOf" srcId="{D4450693-ED09-41C3-BACE-0847EADBD0C8}" destId="{B5540117-A0DA-4E3D-9AE6-632B27EEBF8F}" srcOrd="1" destOrd="0" presId="urn:microsoft.com/office/officeart/2016/7/layout/BasicLinearProcessNumbered"/>
    <dgm:cxn modelId="{A9DF88A4-7460-4473-AE74-49EEB9272318}" type="presParOf" srcId="{D4450693-ED09-41C3-BACE-0847EADBD0C8}" destId="{CF3A2B23-F6DB-419C-8E55-F0F992618434}" srcOrd="2" destOrd="0" presId="urn:microsoft.com/office/officeart/2016/7/layout/BasicLinearProcessNumbered"/>
    <dgm:cxn modelId="{90B3DD89-2D39-4B5D-BC8F-51D5AA010363}" type="presParOf" srcId="{CF3A2B23-F6DB-419C-8E55-F0F992618434}" destId="{505E7BBB-3943-4F72-BD03-E9D59F240D7D}" srcOrd="0" destOrd="0" presId="urn:microsoft.com/office/officeart/2016/7/layout/BasicLinearProcessNumbered"/>
    <dgm:cxn modelId="{AED21678-D9C5-44C4-A3A3-3661338B89AA}" type="presParOf" srcId="{CF3A2B23-F6DB-419C-8E55-F0F992618434}" destId="{FDC9ED14-BDA7-4323-8025-DBADFE59174B}" srcOrd="1" destOrd="0" presId="urn:microsoft.com/office/officeart/2016/7/layout/BasicLinearProcessNumbered"/>
    <dgm:cxn modelId="{16D523ED-2090-4F08-972E-342F8644477A}" type="presParOf" srcId="{CF3A2B23-F6DB-419C-8E55-F0F992618434}" destId="{DC87F6E3-D83E-425A-A2D4-C22065B33143}" srcOrd="2" destOrd="0" presId="urn:microsoft.com/office/officeart/2016/7/layout/BasicLinearProcessNumbered"/>
    <dgm:cxn modelId="{AB67E177-714A-44A3-BB4F-C05EC5D6FF41}" type="presParOf" srcId="{CF3A2B23-F6DB-419C-8E55-F0F992618434}" destId="{FF829D30-116E-42C6-A0C8-84C22F76FA34}" srcOrd="3" destOrd="0" presId="urn:microsoft.com/office/officeart/2016/7/layout/BasicLinearProcessNumbered"/>
    <dgm:cxn modelId="{EB113892-D960-4AAB-A891-456EF8B4369E}" type="presParOf" srcId="{D4450693-ED09-41C3-BACE-0847EADBD0C8}" destId="{FE7F9038-0C4F-49CE-B3B7-2B774C58D1DF}" srcOrd="3" destOrd="0" presId="urn:microsoft.com/office/officeart/2016/7/layout/BasicLinearProcessNumbered"/>
    <dgm:cxn modelId="{640F4912-4A94-42B1-9149-E277DA298C56}" type="presParOf" srcId="{D4450693-ED09-41C3-BACE-0847EADBD0C8}" destId="{C5FF2885-0FA5-4E29-918E-BC9B99F24341}" srcOrd="4" destOrd="0" presId="urn:microsoft.com/office/officeart/2016/7/layout/BasicLinearProcessNumbered"/>
    <dgm:cxn modelId="{806EF598-A1B7-462A-A879-E3DB3DDB5035}" type="presParOf" srcId="{C5FF2885-0FA5-4E29-918E-BC9B99F24341}" destId="{30049182-D13A-40DF-9FB9-70A5A00F96CC}" srcOrd="0" destOrd="0" presId="urn:microsoft.com/office/officeart/2016/7/layout/BasicLinearProcessNumbered"/>
    <dgm:cxn modelId="{BE35AE95-2EDD-4EF3-AD1E-DEB72897A93E}" type="presParOf" srcId="{C5FF2885-0FA5-4E29-918E-BC9B99F24341}" destId="{EB05B8EA-4A00-431D-B58C-1F14277306B0}" srcOrd="1" destOrd="0" presId="urn:microsoft.com/office/officeart/2016/7/layout/BasicLinearProcessNumbered"/>
    <dgm:cxn modelId="{BB635CB7-9128-4242-BB54-1AE7BAA832CA}" type="presParOf" srcId="{C5FF2885-0FA5-4E29-918E-BC9B99F24341}" destId="{1DF51905-977A-4166-86F3-4233179E51D3}" srcOrd="2" destOrd="0" presId="urn:microsoft.com/office/officeart/2016/7/layout/BasicLinearProcessNumbered"/>
    <dgm:cxn modelId="{E08CB891-508B-4E65-ADED-EC87CBF63E57}" type="presParOf" srcId="{C5FF2885-0FA5-4E29-918E-BC9B99F24341}" destId="{AE73AD99-ACEC-4606-8CA8-289FFA2C1C68}" srcOrd="3" destOrd="0" presId="urn:microsoft.com/office/officeart/2016/7/layout/BasicLinearProcessNumbered"/>
    <dgm:cxn modelId="{914D015A-728B-42DA-A2D8-6D4C8BCE64B4}" type="presParOf" srcId="{D4450693-ED09-41C3-BACE-0847EADBD0C8}" destId="{E3352840-BAD4-4487-8BD6-C51B046750C8}" srcOrd="5" destOrd="0" presId="urn:microsoft.com/office/officeart/2016/7/layout/BasicLinearProcessNumbered"/>
    <dgm:cxn modelId="{660210E2-51DE-49C8-999E-35FF8A571B90}" type="presParOf" srcId="{D4450693-ED09-41C3-BACE-0847EADBD0C8}" destId="{C6EB54C8-9649-45A2-8A4D-EC3A64DCFD4A}" srcOrd="6" destOrd="0" presId="urn:microsoft.com/office/officeart/2016/7/layout/BasicLinearProcessNumbered"/>
    <dgm:cxn modelId="{7B74C273-4EE4-420A-8E28-6CBD0AAF2B33}" type="presParOf" srcId="{C6EB54C8-9649-45A2-8A4D-EC3A64DCFD4A}" destId="{06FBB875-A051-44AD-8604-924FFDFB1891}" srcOrd="0" destOrd="0" presId="urn:microsoft.com/office/officeart/2016/7/layout/BasicLinearProcessNumbered"/>
    <dgm:cxn modelId="{8A443433-A647-400F-A8F3-59DD58A21C52}" type="presParOf" srcId="{C6EB54C8-9649-45A2-8A4D-EC3A64DCFD4A}" destId="{4AD1D1EB-4219-4C8A-A2EF-E2D964D5B276}" srcOrd="1" destOrd="0" presId="urn:microsoft.com/office/officeart/2016/7/layout/BasicLinearProcessNumbered"/>
    <dgm:cxn modelId="{155991B5-2AED-43F4-9124-E59254E75B96}" type="presParOf" srcId="{C6EB54C8-9649-45A2-8A4D-EC3A64DCFD4A}" destId="{8139DE9C-6992-44FC-B14A-AA9CE3CFF476}" srcOrd="2" destOrd="0" presId="urn:microsoft.com/office/officeart/2016/7/layout/BasicLinearProcessNumbered"/>
    <dgm:cxn modelId="{9C5DF979-8AD5-498C-A18E-E3EABCCE3EAC}" type="presParOf" srcId="{C6EB54C8-9649-45A2-8A4D-EC3A64DCFD4A}" destId="{B64CEC0A-C272-4133-875B-E0B013138AB6}" srcOrd="3" destOrd="0" presId="urn:microsoft.com/office/officeart/2016/7/layout/BasicLinear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54DFB26-F809-45E0-84FA-0779E82D71BE}" type="doc">
      <dgm:prSet loTypeId="urn:microsoft.com/office/officeart/2018/2/layout/IconCircleList" loCatId="icon" qsTypeId="urn:microsoft.com/office/officeart/2005/8/quickstyle/simple1" qsCatId="simple" csTypeId="urn:microsoft.com/office/officeart/2005/8/colors/accent1_2" csCatId="accent1" phldr="1"/>
      <dgm:spPr/>
      <dgm:t>
        <a:bodyPr/>
        <a:lstStyle/>
        <a:p>
          <a:endParaRPr lang="en-US"/>
        </a:p>
      </dgm:t>
    </dgm:pt>
    <dgm:pt modelId="{676363A0-AC81-4867-B06C-A2AF52710F9A}">
      <dgm:prSet/>
      <dgm:spPr/>
      <dgm:t>
        <a:bodyPr/>
        <a:lstStyle/>
        <a:p>
          <a:pPr>
            <a:lnSpc>
              <a:spcPct val="100000"/>
            </a:lnSpc>
          </a:pPr>
          <a:endParaRPr lang="en-GB" dirty="0"/>
        </a:p>
        <a:p>
          <a:pPr>
            <a:lnSpc>
              <a:spcPct val="100000"/>
            </a:lnSpc>
          </a:pPr>
          <a:r>
            <a:rPr lang="en-GB" dirty="0"/>
            <a:t>Decrease staff sickness				</a:t>
          </a:r>
          <a:endParaRPr lang="en-US" dirty="0"/>
        </a:p>
      </dgm:t>
    </dgm:pt>
    <dgm:pt modelId="{26981397-0867-4549-9743-BB8F19802E17}" type="parTrans" cxnId="{6B467029-D449-421D-9894-697048029E47}">
      <dgm:prSet/>
      <dgm:spPr/>
      <dgm:t>
        <a:bodyPr/>
        <a:lstStyle/>
        <a:p>
          <a:endParaRPr lang="en-US"/>
        </a:p>
      </dgm:t>
    </dgm:pt>
    <dgm:pt modelId="{DC47AD7F-D813-4050-9AEA-7B984CD1DCCB}" type="sibTrans" cxnId="{6B467029-D449-421D-9894-697048029E47}">
      <dgm:prSet/>
      <dgm:spPr/>
      <dgm:t>
        <a:bodyPr/>
        <a:lstStyle/>
        <a:p>
          <a:pPr>
            <a:lnSpc>
              <a:spcPct val="100000"/>
            </a:lnSpc>
          </a:pPr>
          <a:endParaRPr lang="en-US"/>
        </a:p>
      </dgm:t>
    </dgm:pt>
    <dgm:pt modelId="{8D8A665E-52D8-45D2-A954-18D078AA37A9}">
      <dgm:prSet/>
      <dgm:spPr/>
      <dgm:t>
        <a:bodyPr/>
        <a:lstStyle/>
        <a:p>
          <a:pPr>
            <a:lnSpc>
              <a:spcPct val="100000"/>
            </a:lnSpc>
          </a:pPr>
          <a:r>
            <a:rPr lang="en-GB"/>
            <a:t>Improve retention of staff</a:t>
          </a:r>
          <a:endParaRPr lang="en-US"/>
        </a:p>
      </dgm:t>
    </dgm:pt>
    <dgm:pt modelId="{58451476-7989-46D8-8D78-B2EE258F26A3}" type="parTrans" cxnId="{12B30CD2-373B-43EF-B0E2-311A2E2AF236}">
      <dgm:prSet/>
      <dgm:spPr/>
      <dgm:t>
        <a:bodyPr/>
        <a:lstStyle/>
        <a:p>
          <a:endParaRPr lang="en-US"/>
        </a:p>
      </dgm:t>
    </dgm:pt>
    <dgm:pt modelId="{A5106138-F39C-4DA3-80A8-C811CA36A759}" type="sibTrans" cxnId="{12B30CD2-373B-43EF-B0E2-311A2E2AF236}">
      <dgm:prSet/>
      <dgm:spPr/>
      <dgm:t>
        <a:bodyPr/>
        <a:lstStyle/>
        <a:p>
          <a:pPr>
            <a:lnSpc>
              <a:spcPct val="100000"/>
            </a:lnSpc>
          </a:pPr>
          <a:endParaRPr lang="en-US"/>
        </a:p>
      </dgm:t>
    </dgm:pt>
    <dgm:pt modelId="{DB978486-CC4C-44C7-A1A7-09BBA546CD75}">
      <dgm:prSet/>
      <dgm:spPr/>
      <dgm:t>
        <a:bodyPr/>
        <a:lstStyle/>
        <a:p>
          <a:pPr>
            <a:lnSpc>
              <a:spcPct val="100000"/>
            </a:lnSpc>
          </a:pPr>
          <a:r>
            <a:rPr lang="en-GB"/>
            <a:t>Make your staff feel valued</a:t>
          </a:r>
          <a:endParaRPr lang="en-US"/>
        </a:p>
      </dgm:t>
    </dgm:pt>
    <dgm:pt modelId="{91511D1C-8071-46DA-9C5F-229452D7C874}" type="parTrans" cxnId="{E48DBA19-3C1B-45CC-BD62-929065169A05}">
      <dgm:prSet/>
      <dgm:spPr/>
      <dgm:t>
        <a:bodyPr/>
        <a:lstStyle/>
        <a:p>
          <a:endParaRPr lang="en-US"/>
        </a:p>
      </dgm:t>
    </dgm:pt>
    <dgm:pt modelId="{16F0066B-8C15-432D-9EAB-C1AD45F08551}" type="sibTrans" cxnId="{E48DBA19-3C1B-45CC-BD62-929065169A05}">
      <dgm:prSet/>
      <dgm:spPr/>
      <dgm:t>
        <a:bodyPr/>
        <a:lstStyle/>
        <a:p>
          <a:pPr>
            <a:lnSpc>
              <a:spcPct val="100000"/>
            </a:lnSpc>
          </a:pPr>
          <a:endParaRPr lang="en-US"/>
        </a:p>
      </dgm:t>
    </dgm:pt>
    <dgm:pt modelId="{68B856C7-1B3C-425F-98C6-818F8419ABF7}">
      <dgm:prSet/>
      <dgm:spPr/>
      <dgm:t>
        <a:bodyPr/>
        <a:lstStyle/>
        <a:p>
          <a:pPr>
            <a:lnSpc>
              <a:spcPct val="100000"/>
            </a:lnSpc>
          </a:pPr>
          <a:r>
            <a:rPr lang="en-GB"/>
            <a:t>Shape future learning</a:t>
          </a:r>
          <a:endParaRPr lang="en-US"/>
        </a:p>
      </dgm:t>
    </dgm:pt>
    <dgm:pt modelId="{9C9B860C-3A9B-4796-8EFF-1B3F3DE453E7}" type="parTrans" cxnId="{845AC3B4-9BEB-4FAF-ABAA-3B2D180B885C}">
      <dgm:prSet/>
      <dgm:spPr/>
      <dgm:t>
        <a:bodyPr/>
        <a:lstStyle/>
        <a:p>
          <a:endParaRPr lang="en-US"/>
        </a:p>
      </dgm:t>
    </dgm:pt>
    <dgm:pt modelId="{1349AD92-0C9E-4612-97DC-7EAFD6343B5F}" type="sibTrans" cxnId="{845AC3B4-9BEB-4FAF-ABAA-3B2D180B885C}">
      <dgm:prSet/>
      <dgm:spPr/>
      <dgm:t>
        <a:bodyPr/>
        <a:lstStyle/>
        <a:p>
          <a:endParaRPr lang="en-US"/>
        </a:p>
      </dgm:t>
    </dgm:pt>
    <dgm:pt modelId="{00089803-B774-44ED-B55B-531BDFB15B8C}" type="pres">
      <dgm:prSet presAssocID="{B54DFB26-F809-45E0-84FA-0779E82D71BE}" presName="root" presStyleCnt="0">
        <dgm:presLayoutVars>
          <dgm:dir/>
          <dgm:resizeHandles val="exact"/>
        </dgm:presLayoutVars>
      </dgm:prSet>
      <dgm:spPr/>
    </dgm:pt>
    <dgm:pt modelId="{995A2EB6-1BAB-4A79-A298-79C53EEF0E4F}" type="pres">
      <dgm:prSet presAssocID="{B54DFB26-F809-45E0-84FA-0779E82D71BE}" presName="container" presStyleCnt="0">
        <dgm:presLayoutVars>
          <dgm:dir/>
          <dgm:resizeHandles val="exact"/>
        </dgm:presLayoutVars>
      </dgm:prSet>
      <dgm:spPr/>
    </dgm:pt>
    <dgm:pt modelId="{F0CCBEE6-3F6A-4D31-A3FF-A61C631AEB5E}" type="pres">
      <dgm:prSet presAssocID="{676363A0-AC81-4867-B06C-A2AF52710F9A}" presName="compNode" presStyleCnt="0"/>
      <dgm:spPr/>
    </dgm:pt>
    <dgm:pt modelId="{26DD8AE1-A031-418C-9451-14858DBE8454}" type="pres">
      <dgm:prSet presAssocID="{676363A0-AC81-4867-B06C-A2AF52710F9A}" presName="iconBgRect" presStyleLbl="bgShp" presStyleIdx="0" presStyleCnt="4"/>
      <dgm:spPr>
        <a:solidFill>
          <a:schemeClr val="accent2">
            <a:lumMod val="40000"/>
            <a:lumOff val="60000"/>
          </a:schemeClr>
        </a:solidFill>
      </dgm:spPr>
    </dgm:pt>
    <dgm:pt modelId="{A1CE5722-F581-4D7D-8441-C8F0401F2275}" type="pres">
      <dgm:prSet presAssocID="{676363A0-AC81-4867-B06C-A2AF52710F9A}" presName="iconRect" presStyleLbl="node1" presStyleIdx="0" presStyleCnt="4" custLinFactNeighborY="7008"/>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Downward trend"/>
        </a:ext>
      </dgm:extLst>
    </dgm:pt>
    <dgm:pt modelId="{473283C5-116D-4767-BFBA-45282EBBAD90}" type="pres">
      <dgm:prSet presAssocID="{676363A0-AC81-4867-B06C-A2AF52710F9A}" presName="spaceRect" presStyleCnt="0"/>
      <dgm:spPr/>
    </dgm:pt>
    <dgm:pt modelId="{6DBABE24-BAE7-4FD3-8F5D-28058920AF01}" type="pres">
      <dgm:prSet presAssocID="{676363A0-AC81-4867-B06C-A2AF52710F9A}" presName="textRect" presStyleLbl="revTx" presStyleIdx="0" presStyleCnt="4">
        <dgm:presLayoutVars>
          <dgm:chMax val="1"/>
          <dgm:chPref val="1"/>
        </dgm:presLayoutVars>
      </dgm:prSet>
      <dgm:spPr/>
    </dgm:pt>
    <dgm:pt modelId="{6A4F8BCC-CFA8-4387-91AF-C4159CC5202C}" type="pres">
      <dgm:prSet presAssocID="{DC47AD7F-D813-4050-9AEA-7B984CD1DCCB}" presName="sibTrans" presStyleLbl="sibTrans2D1" presStyleIdx="0" presStyleCnt="0"/>
      <dgm:spPr/>
    </dgm:pt>
    <dgm:pt modelId="{FB39B403-C7A4-40ED-BA78-B902688EBC9A}" type="pres">
      <dgm:prSet presAssocID="{8D8A665E-52D8-45D2-A954-18D078AA37A9}" presName="compNode" presStyleCnt="0"/>
      <dgm:spPr/>
    </dgm:pt>
    <dgm:pt modelId="{3DAD4063-FDC2-42F6-8C55-EACEC0F629F6}" type="pres">
      <dgm:prSet presAssocID="{8D8A665E-52D8-45D2-A954-18D078AA37A9}" presName="iconBgRect" presStyleLbl="bgShp" presStyleIdx="1" presStyleCnt="4"/>
      <dgm:spPr>
        <a:solidFill>
          <a:schemeClr val="accent2">
            <a:lumMod val="40000"/>
            <a:lumOff val="60000"/>
          </a:schemeClr>
        </a:solidFill>
      </dgm:spPr>
    </dgm:pt>
    <dgm:pt modelId="{333619B6-C71E-42B6-BF96-6610428F6807}" type="pres">
      <dgm:prSet presAssocID="{8D8A665E-52D8-45D2-A954-18D078AA37A9}"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Upward trend"/>
        </a:ext>
      </dgm:extLst>
    </dgm:pt>
    <dgm:pt modelId="{BC31E864-CB3E-48E1-9E97-C35D4EDFA78E}" type="pres">
      <dgm:prSet presAssocID="{8D8A665E-52D8-45D2-A954-18D078AA37A9}" presName="spaceRect" presStyleCnt="0"/>
      <dgm:spPr/>
    </dgm:pt>
    <dgm:pt modelId="{8F00FEDB-29BB-483A-8E33-4C900B4EE9B0}" type="pres">
      <dgm:prSet presAssocID="{8D8A665E-52D8-45D2-A954-18D078AA37A9}" presName="textRect" presStyleLbl="revTx" presStyleIdx="1" presStyleCnt="4">
        <dgm:presLayoutVars>
          <dgm:chMax val="1"/>
          <dgm:chPref val="1"/>
        </dgm:presLayoutVars>
      </dgm:prSet>
      <dgm:spPr/>
    </dgm:pt>
    <dgm:pt modelId="{25716614-D803-42B8-9B93-7C45F8D7F082}" type="pres">
      <dgm:prSet presAssocID="{A5106138-F39C-4DA3-80A8-C811CA36A759}" presName="sibTrans" presStyleLbl="sibTrans2D1" presStyleIdx="0" presStyleCnt="0"/>
      <dgm:spPr/>
    </dgm:pt>
    <dgm:pt modelId="{5E71B3E2-B3E2-41CB-A70A-6C466E93F27B}" type="pres">
      <dgm:prSet presAssocID="{DB978486-CC4C-44C7-A1A7-09BBA546CD75}" presName="compNode" presStyleCnt="0"/>
      <dgm:spPr/>
    </dgm:pt>
    <dgm:pt modelId="{02FE02FE-0FC8-4DC5-82B8-B268AE26BD17}" type="pres">
      <dgm:prSet presAssocID="{DB978486-CC4C-44C7-A1A7-09BBA546CD75}" presName="iconBgRect" presStyleLbl="bgShp" presStyleIdx="2" presStyleCnt="4"/>
      <dgm:spPr>
        <a:solidFill>
          <a:schemeClr val="accent2">
            <a:lumMod val="40000"/>
            <a:lumOff val="60000"/>
          </a:schemeClr>
        </a:solidFill>
      </dgm:spPr>
    </dgm:pt>
    <dgm:pt modelId="{31629989-6D4A-4ACC-9203-2A377947F29B}" type="pres">
      <dgm:prSet presAssocID="{DB978486-CC4C-44C7-A1A7-09BBA546CD75}"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Group"/>
        </a:ext>
      </dgm:extLst>
    </dgm:pt>
    <dgm:pt modelId="{61D49FF5-6FE6-4AD1-8282-2472AC35327C}" type="pres">
      <dgm:prSet presAssocID="{DB978486-CC4C-44C7-A1A7-09BBA546CD75}" presName="spaceRect" presStyleCnt="0"/>
      <dgm:spPr/>
    </dgm:pt>
    <dgm:pt modelId="{CE97F194-5CA1-4B33-AE25-CDCF4F73ED64}" type="pres">
      <dgm:prSet presAssocID="{DB978486-CC4C-44C7-A1A7-09BBA546CD75}" presName="textRect" presStyleLbl="revTx" presStyleIdx="2" presStyleCnt="4">
        <dgm:presLayoutVars>
          <dgm:chMax val="1"/>
          <dgm:chPref val="1"/>
        </dgm:presLayoutVars>
      </dgm:prSet>
      <dgm:spPr/>
    </dgm:pt>
    <dgm:pt modelId="{E8BE215A-498C-4A75-BD47-06C41B69B0C8}" type="pres">
      <dgm:prSet presAssocID="{16F0066B-8C15-432D-9EAB-C1AD45F08551}" presName="sibTrans" presStyleLbl="sibTrans2D1" presStyleIdx="0" presStyleCnt="0"/>
      <dgm:spPr/>
    </dgm:pt>
    <dgm:pt modelId="{F1743AC2-AFF3-4CE8-9437-7A4F439B0326}" type="pres">
      <dgm:prSet presAssocID="{68B856C7-1B3C-425F-98C6-818F8419ABF7}" presName="compNode" presStyleCnt="0"/>
      <dgm:spPr/>
    </dgm:pt>
    <dgm:pt modelId="{4780D574-3CD4-4433-9F47-1394D22EAC52}" type="pres">
      <dgm:prSet presAssocID="{68B856C7-1B3C-425F-98C6-818F8419ABF7}" presName="iconBgRect" presStyleLbl="bgShp" presStyleIdx="3" presStyleCnt="4"/>
      <dgm:spPr>
        <a:solidFill>
          <a:schemeClr val="accent2">
            <a:lumMod val="40000"/>
            <a:lumOff val="60000"/>
          </a:schemeClr>
        </a:solidFill>
      </dgm:spPr>
    </dgm:pt>
    <dgm:pt modelId="{B90A48D5-AD65-47D5-AAE4-1DA59BBCD0FA}" type="pres">
      <dgm:prSet presAssocID="{68B856C7-1B3C-425F-98C6-818F8419ABF7}"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Head with Gears"/>
        </a:ext>
      </dgm:extLst>
    </dgm:pt>
    <dgm:pt modelId="{21BAB687-690D-45AE-B8A7-6FAC43446187}" type="pres">
      <dgm:prSet presAssocID="{68B856C7-1B3C-425F-98C6-818F8419ABF7}" presName="spaceRect" presStyleCnt="0"/>
      <dgm:spPr/>
    </dgm:pt>
    <dgm:pt modelId="{C49B2A4F-6D44-4C6F-A9E1-CB026FAE2C95}" type="pres">
      <dgm:prSet presAssocID="{68B856C7-1B3C-425F-98C6-818F8419ABF7}" presName="textRect" presStyleLbl="revTx" presStyleIdx="3" presStyleCnt="4">
        <dgm:presLayoutVars>
          <dgm:chMax val="1"/>
          <dgm:chPref val="1"/>
        </dgm:presLayoutVars>
      </dgm:prSet>
      <dgm:spPr/>
    </dgm:pt>
  </dgm:ptLst>
  <dgm:cxnLst>
    <dgm:cxn modelId="{F139A907-6270-491A-AACC-1E3EDAA3666A}" type="presOf" srcId="{DB978486-CC4C-44C7-A1A7-09BBA546CD75}" destId="{CE97F194-5CA1-4B33-AE25-CDCF4F73ED64}" srcOrd="0" destOrd="0" presId="urn:microsoft.com/office/officeart/2018/2/layout/IconCircleList"/>
    <dgm:cxn modelId="{1FBCB011-E794-4ADC-99DB-333EB9D376B4}" type="presOf" srcId="{8D8A665E-52D8-45D2-A954-18D078AA37A9}" destId="{8F00FEDB-29BB-483A-8E33-4C900B4EE9B0}" srcOrd="0" destOrd="0" presId="urn:microsoft.com/office/officeart/2018/2/layout/IconCircleList"/>
    <dgm:cxn modelId="{E48DBA19-3C1B-45CC-BD62-929065169A05}" srcId="{B54DFB26-F809-45E0-84FA-0779E82D71BE}" destId="{DB978486-CC4C-44C7-A1A7-09BBA546CD75}" srcOrd="2" destOrd="0" parTransId="{91511D1C-8071-46DA-9C5F-229452D7C874}" sibTransId="{16F0066B-8C15-432D-9EAB-C1AD45F08551}"/>
    <dgm:cxn modelId="{33C2CA27-8D1D-4D32-813E-4A008B9D86EC}" type="presOf" srcId="{A5106138-F39C-4DA3-80A8-C811CA36A759}" destId="{25716614-D803-42B8-9B93-7C45F8D7F082}" srcOrd="0" destOrd="0" presId="urn:microsoft.com/office/officeart/2018/2/layout/IconCircleList"/>
    <dgm:cxn modelId="{6B467029-D449-421D-9894-697048029E47}" srcId="{B54DFB26-F809-45E0-84FA-0779E82D71BE}" destId="{676363A0-AC81-4867-B06C-A2AF52710F9A}" srcOrd="0" destOrd="0" parTransId="{26981397-0867-4549-9743-BB8F19802E17}" sibTransId="{DC47AD7F-D813-4050-9AEA-7B984CD1DCCB}"/>
    <dgm:cxn modelId="{3BFBB736-EA24-4F17-AE3D-99F77FBBA420}" type="presOf" srcId="{16F0066B-8C15-432D-9EAB-C1AD45F08551}" destId="{E8BE215A-498C-4A75-BD47-06C41B69B0C8}" srcOrd="0" destOrd="0" presId="urn:microsoft.com/office/officeart/2018/2/layout/IconCircleList"/>
    <dgm:cxn modelId="{C3C96B4D-C088-4234-A2E2-E0740CE44DB7}" type="presOf" srcId="{68B856C7-1B3C-425F-98C6-818F8419ABF7}" destId="{C49B2A4F-6D44-4C6F-A9E1-CB026FAE2C95}" srcOrd="0" destOrd="0" presId="urn:microsoft.com/office/officeart/2018/2/layout/IconCircleList"/>
    <dgm:cxn modelId="{845AC3B4-9BEB-4FAF-ABAA-3B2D180B885C}" srcId="{B54DFB26-F809-45E0-84FA-0779E82D71BE}" destId="{68B856C7-1B3C-425F-98C6-818F8419ABF7}" srcOrd="3" destOrd="0" parTransId="{9C9B860C-3A9B-4796-8EFF-1B3F3DE453E7}" sibTransId="{1349AD92-0C9E-4612-97DC-7EAFD6343B5F}"/>
    <dgm:cxn modelId="{12B30CD2-373B-43EF-B0E2-311A2E2AF236}" srcId="{B54DFB26-F809-45E0-84FA-0779E82D71BE}" destId="{8D8A665E-52D8-45D2-A954-18D078AA37A9}" srcOrd="1" destOrd="0" parTransId="{58451476-7989-46D8-8D78-B2EE258F26A3}" sibTransId="{A5106138-F39C-4DA3-80A8-C811CA36A759}"/>
    <dgm:cxn modelId="{E38BBCD7-8C71-4CC1-B644-DA7E7C0C26A4}" type="presOf" srcId="{676363A0-AC81-4867-B06C-A2AF52710F9A}" destId="{6DBABE24-BAE7-4FD3-8F5D-28058920AF01}" srcOrd="0" destOrd="0" presId="urn:microsoft.com/office/officeart/2018/2/layout/IconCircleList"/>
    <dgm:cxn modelId="{AA8D43F2-6A2F-465E-A678-8CC13FF29EAF}" type="presOf" srcId="{B54DFB26-F809-45E0-84FA-0779E82D71BE}" destId="{00089803-B774-44ED-B55B-531BDFB15B8C}" srcOrd="0" destOrd="0" presId="urn:microsoft.com/office/officeart/2018/2/layout/IconCircleList"/>
    <dgm:cxn modelId="{055019F5-D886-4C90-95BD-2247160B2BA0}" type="presOf" srcId="{DC47AD7F-D813-4050-9AEA-7B984CD1DCCB}" destId="{6A4F8BCC-CFA8-4387-91AF-C4159CC5202C}" srcOrd="0" destOrd="0" presId="urn:microsoft.com/office/officeart/2018/2/layout/IconCircleList"/>
    <dgm:cxn modelId="{4BE1257A-1428-46DC-91D9-21FB07061D51}" type="presParOf" srcId="{00089803-B774-44ED-B55B-531BDFB15B8C}" destId="{995A2EB6-1BAB-4A79-A298-79C53EEF0E4F}" srcOrd="0" destOrd="0" presId="urn:microsoft.com/office/officeart/2018/2/layout/IconCircleList"/>
    <dgm:cxn modelId="{A82E784E-F07F-4BC0-AD6A-67D9CA40C9BB}" type="presParOf" srcId="{995A2EB6-1BAB-4A79-A298-79C53EEF0E4F}" destId="{F0CCBEE6-3F6A-4D31-A3FF-A61C631AEB5E}" srcOrd="0" destOrd="0" presId="urn:microsoft.com/office/officeart/2018/2/layout/IconCircleList"/>
    <dgm:cxn modelId="{0BBAF658-F083-443F-8A55-4A4904DEF562}" type="presParOf" srcId="{F0CCBEE6-3F6A-4D31-A3FF-A61C631AEB5E}" destId="{26DD8AE1-A031-418C-9451-14858DBE8454}" srcOrd="0" destOrd="0" presId="urn:microsoft.com/office/officeart/2018/2/layout/IconCircleList"/>
    <dgm:cxn modelId="{B22B5BB1-1096-4275-A14D-B86F5DA7DA44}" type="presParOf" srcId="{F0CCBEE6-3F6A-4D31-A3FF-A61C631AEB5E}" destId="{A1CE5722-F581-4D7D-8441-C8F0401F2275}" srcOrd="1" destOrd="0" presId="urn:microsoft.com/office/officeart/2018/2/layout/IconCircleList"/>
    <dgm:cxn modelId="{D9DC227E-7FF8-4E57-B55D-9E7E0FB8B9A5}" type="presParOf" srcId="{F0CCBEE6-3F6A-4D31-A3FF-A61C631AEB5E}" destId="{473283C5-116D-4767-BFBA-45282EBBAD90}" srcOrd="2" destOrd="0" presId="urn:microsoft.com/office/officeart/2018/2/layout/IconCircleList"/>
    <dgm:cxn modelId="{9D6E1FF1-56B4-4645-BC50-4845D22D412B}" type="presParOf" srcId="{F0CCBEE6-3F6A-4D31-A3FF-A61C631AEB5E}" destId="{6DBABE24-BAE7-4FD3-8F5D-28058920AF01}" srcOrd="3" destOrd="0" presId="urn:microsoft.com/office/officeart/2018/2/layout/IconCircleList"/>
    <dgm:cxn modelId="{7C53EC8F-447B-4E3D-8979-79F5E1BCF929}" type="presParOf" srcId="{995A2EB6-1BAB-4A79-A298-79C53EEF0E4F}" destId="{6A4F8BCC-CFA8-4387-91AF-C4159CC5202C}" srcOrd="1" destOrd="0" presId="urn:microsoft.com/office/officeart/2018/2/layout/IconCircleList"/>
    <dgm:cxn modelId="{D48D89C4-3C5C-4774-B3CB-5E9D1C61822E}" type="presParOf" srcId="{995A2EB6-1BAB-4A79-A298-79C53EEF0E4F}" destId="{FB39B403-C7A4-40ED-BA78-B902688EBC9A}" srcOrd="2" destOrd="0" presId="urn:microsoft.com/office/officeart/2018/2/layout/IconCircleList"/>
    <dgm:cxn modelId="{07E78F02-42E9-40CD-B98D-562869F49652}" type="presParOf" srcId="{FB39B403-C7A4-40ED-BA78-B902688EBC9A}" destId="{3DAD4063-FDC2-42F6-8C55-EACEC0F629F6}" srcOrd="0" destOrd="0" presId="urn:microsoft.com/office/officeart/2018/2/layout/IconCircleList"/>
    <dgm:cxn modelId="{C5C507FC-3F0B-4BFE-B994-20AA0FC352CA}" type="presParOf" srcId="{FB39B403-C7A4-40ED-BA78-B902688EBC9A}" destId="{333619B6-C71E-42B6-BF96-6610428F6807}" srcOrd="1" destOrd="0" presId="urn:microsoft.com/office/officeart/2018/2/layout/IconCircleList"/>
    <dgm:cxn modelId="{2D6AD895-E175-4FD8-AA36-0BC7F8187649}" type="presParOf" srcId="{FB39B403-C7A4-40ED-BA78-B902688EBC9A}" destId="{BC31E864-CB3E-48E1-9E97-C35D4EDFA78E}" srcOrd="2" destOrd="0" presId="urn:microsoft.com/office/officeart/2018/2/layout/IconCircleList"/>
    <dgm:cxn modelId="{037C34AD-394B-4AEA-AE71-37295C63DB4D}" type="presParOf" srcId="{FB39B403-C7A4-40ED-BA78-B902688EBC9A}" destId="{8F00FEDB-29BB-483A-8E33-4C900B4EE9B0}" srcOrd="3" destOrd="0" presId="urn:microsoft.com/office/officeart/2018/2/layout/IconCircleList"/>
    <dgm:cxn modelId="{4953E52B-F0A2-4341-9936-F95A6227D59E}" type="presParOf" srcId="{995A2EB6-1BAB-4A79-A298-79C53EEF0E4F}" destId="{25716614-D803-42B8-9B93-7C45F8D7F082}" srcOrd="3" destOrd="0" presId="urn:microsoft.com/office/officeart/2018/2/layout/IconCircleList"/>
    <dgm:cxn modelId="{2B253809-C542-4060-BFBC-419CF43FA520}" type="presParOf" srcId="{995A2EB6-1BAB-4A79-A298-79C53EEF0E4F}" destId="{5E71B3E2-B3E2-41CB-A70A-6C466E93F27B}" srcOrd="4" destOrd="0" presId="urn:microsoft.com/office/officeart/2018/2/layout/IconCircleList"/>
    <dgm:cxn modelId="{E2A0A43C-514F-4D7A-A49C-3DA2BE8579E5}" type="presParOf" srcId="{5E71B3E2-B3E2-41CB-A70A-6C466E93F27B}" destId="{02FE02FE-0FC8-4DC5-82B8-B268AE26BD17}" srcOrd="0" destOrd="0" presId="urn:microsoft.com/office/officeart/2018/2/layout/IconCircleList"/>
    <dgm:cxn modelId="{B0DCB240-7915-4DEF-8C13-B08D034D7F9D}" type="presParOf" srcId="{5E71B3E2-B3E2-41CB-A70A-6C466E93F27B}" destId="{31629989-6D4A-4ACC-9203-2A377947F29B}" srcOrd="1" destOrd="0" presId="urn:microsoft.com/office/officeart/2018/2/layout/IconCircleList"/>
    <dgm:cxn modelId="{523E0325-C661-4ED9-8800-FD414CA60E9B}" type="presParOf" srcId="{5E71B3E2-B3E2-41CB-A70A-6C466E93F27B}" destId="{61D49FF5-6FE6-4AD1-8282-2472AC35327C}" srcOrd="2" destOrd="0" presId="urn:microsoft.com/office/officeart/2018/2/layout/IconCircleList"/>
    <dgm:cxn modelId="{AFFF3747-A782-4A83-8529-8C4E201588F3}" type="presParOf" srcId="{5E71B3E2-B3E2-41CB-A70A-6C466E93F27B}" destId="{CE97F194-5CA1-4B33-AE25-CDCF4F73ED64}" srcOrd="3" destOrd="0" presId="urn:microsoft.com/office/officeart/2018/2/layout/IconCircleList"/>
    <dgm:cxn modelId="{CBD24DA3-C9FE-4199-8CE5-594C9FB1F896}" type="presParOf" srcId="{995A2EB6-1BAB-4A79-A298-79C53EEF0E4F}" destId="{E8BE215A-498C-4A75-BD47-06C41B69B0C8}" srcOrd="5" destOrd="0" presId="urn:microsoft.com/office/officeart/2018/2/layout/IconCircleList"/>
    <dgm:cxn modelId="{82C15CF4-CCE8-417B-AB5C-989D83DFADF8}" type="presParOf" srcId="{995A2EB6-1BAB-4A79-A298-79C53EEF0E4F}" destId="{F1743AC2-AFF3-4CE8-9437-7A4F439B0326}" srcOrd="6" destOrd="0" presId="urn:microsoft.com/office/officeart/2018/2/layout/IconCircleList"/>
    <dgm:cxn modelId="{F6B2F0CB-E252-4AAE-BBD2-1A853916C806}" type="presParOf" srcId="{F1743AC2-AFF3-4CE8-9437-7A4F439B0326}" destId="{4780D574-3CD4-4433-9F47-1394D22EAC52}" srcOrd="0" destOrd="0" presId="urn:microsoft.com/office/officeart/2018/2/layout/IconCircleList"/>
    <dgm:cxn modelId="{31162C05-C1CB-4A0A-B209-E062F9FE1515}" type="presParOf" srcId="{F1743AC2-AFF3-4CE8-9437-7A4F439B0326}" destId="{B90A48D5-AD65-47D5-AAE4-1DA59BBCD0FA}" srcOrd="1" destOrd="0" presId="urn:microsoft.com/office/officeart/2018/2/layout/IconCircleList"/>
    <dgm:cxn modelId="{E7D6748E-0CE8-4908-AD19-96140DECA595}" type="presParOf" srcId="{F1743AC2-AFF3-4CE8-9437-7A4F439B0326}" destId="{21BAB687-690D-45AE-B8A7-6FAC43446187}" srcOrd="2" destOrd="0" presId="urn:microsoft.com/office/officeart/2018/2/layout/IconCircleList"/>
    <dgm:cxn modelId="{E1F0A31A-9656-4DF6-B837-B02288901902}" type="presParOf" srcId="{F1743AC2-AFF3-4CE8-9437-7A4F439B0326}" destId="{C49B2A4F-6D44-4C6F-A9E1-CB026FAE2C95}"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E5F8B7-1938-403D-8A4B-C79713DBBF1F}">
      <dsp:nvSpPr>
        <dsp:cNvPr id="0" name=""/>
        <dsp:cNvSpPr/>
      </dsp:nvSpPr>
      <dsp:spPr>
        <a:xfrm>
          <a:off x="3080" y="263599"/>
          <a:ext cx="2444055" cy="3421677"/>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0548" tIns="330200" rIns="190548" bIns="330200" numCol="1" spcCol="1270" anchor="t" anchorCtr="0">
          <a:noAutofit/>
        </a:bodyPr>
        <a:lstStyle/>
        <a:p>
          <a:pPr marL="0" lvl="0" indent="0" algn="l" defTabSz="755650">
            <a:lnSpc>
              <a:spcPct val="90000"/>
            </a:lnSpc>
            <a:spcBef>
              <a:spcPct val="0"/>
            </a:spcBef>
            <a:spcAft>
              <a:spcPct val="35000"/>
            </a:spcAft>
            <a:buNone/>
          </a:pPr>
          <a:r>
            <a:rPr lang="en-US" sz="1700" kern="1200" dirty="0"/>
            <a:t>Undertake a Training Needs Analysis across the North West paediatric workforce</a:t>
          </a:r>
        </a:p>
      </dsp:txBody>
      <dsp:txXfrm>
        <a:off x="3080" y="1563836"/>
        <a:ext cx="2444055" cy="2053006"/>
      </dsp:txXfrm>
    </dsp:sp>
    <dsp:sp modelId="{FD036D98-37E2-4118-8532-DDECA24C969D}">
      <dsp:nvSpPr>
        <dsp:cNvPr id="0" name=""/>
        <dsp:cNvSpPr/>
      </dsp:nvSpPr>
      <dsp:spPr>
        <a:xfrm>
          <a:off x="711856" y="605766"/>
          <a:ext cx="1026503" cy="1026503"/>
        </a:xfrm>
        <a:prstGeom prst="ellips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30" tIns="12700" rIns="80030" bIns="12700" numCol="1" spcCol="1270" anchor="ctr" anchorCtr="0">
          <a:noAutofit/>
        </a:bodyPr>
        <a:lstStyle/>
        <a:p>
          <a:pPr marL="0" lvl="0" indent="0" algn="ctr" defTabSz="2133600">
            <a:lnSpc>
              <a:spcPct val="90000"/>
            </a:lnSpc>
            <a:spcBef>
              <a:spcPct val="0"/>
            </a:spcBef>
            <a:spcAft>
              <a:spcPct val="35000"/>
            </a:spcAft>
            <a:buNone/>
          </a:pPr>
          <a:r>
            <a:rPr lang="en-US" sz="4800" kern="1200"/>
            <a:t>1</a:t>
          </a:r>
          <a:endParaRPr lang="en-US" sz="4800" kern="1200" dirty="0"/>
        </a:p>
      </dsp:txBody>
      <dsp:txXfrm>
        <a:off x="862184" y="756094"/>
        <a:ext cx="725847" cy="725847"/>
      </dsp:txXfrm>
    </dsp:sp>
    <dsp:sp modelId="{B92D9DB9-DAC8-4559-883C-206CA4123713}">
      <dsp:nvSpPr>
        <dsp:cNvPr id="0" name=""/>
        <dsp:cNvSpPr/>
      </dsp:nvSpPr>
      <dsp:spPr>
        <a:xfrm>
          <a:off x="3080" y="3685204"/>
          <a:ext cx="2444055" cy="72"/>
        </a:xfrm>
        <a:prstGeom prst="rect">
          <a:avLst/>
        </a:prstGeom>
        <a:solidFill>
          <a:schemeClr val="accent2">
            <a:hueOff val="-207909"/>
            <a:satOff val="-11990"/>
            <a:lumOff val="1233"/>
            <a:alphaOff val="0"/>
          </a:schemeClr>
        </a:solidFill>
        <a:ln w="12700" cap="flat" cmpd="sng" algn="ctr">
          <a:solidFill>
            <a:schemeClr val="accent2">
              <a:hueOff val="-207909"/>
              <a:satOff val="-11990"/>
              <a:lumOff val="123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05E7BBB-3943-4F72-BD03-E9D59F240D7D}">
      <dsp:nvSpPr>
        <dsp:cNvPr id="0" name=""/>
        <dsp:cNvSpPr/>
      </dsp:nvSpPr>
      <dsp:spPr>
        <a:xfrm>
          <a:off x="2691541" y="263599"/>
          <a:ext cx="2444055" cy="3421677"/>
        </a:xfrm>
        <a:prstGeom prst="rect">
          <a:avLst/>
        </a:prstGeom>
        <a:solidFill>
          <a:schemeClr val="accent2">
            <a:tint val="40000"/>
            <a:alpha val="90000"/>
            <a:hueOff val="-283075"/>
            <a:satOff val="-25115"/>
            <a:lumOff val="-256"/>
            <a:alphaOff val="0"/>
          </a:schemeClr>
        </a:solidFill>
        <a:ln w="12700" cap="flat" cmpd="sng" algn="ctr">
          <a:solidFill>
            <a:schemeClr val="accent2">
              <a:tint val="40000"/>
              <a:alpha val="90000"/>
              <a:hueOff val="-283075"/>
              <a:satOff val="-25115"/>
              <a:lumOff val="-25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0548" tIns="330200" rIns="190548" bIns="330200" numCol="1" spcCol="1270" anchor="t" anchorCtr="0">
          <a:noAutofit/>
        </a:bodyPr>
        <a:lstStyle/>
        <a:p>
          <a:pPr marL="0" lvl="0" indent="0" algn="l" defTabSz="755650">
            <a:lnSpc>
              <a:spcPct val="90000"/>
            </a:lnSpc>
            <a:spcBef>
              <a:spcPct val="0"/>
            </a:spcBef>
            <a:spcAft>
              <a:spcPct val="35000"/>
            </a:spcAft>
            <a:buNone/>
          </a:pPr>
          <a:r>
            <a:rPr lang="en-US" sz="1700" kern="1200" dirty="0"/>
            <a:t>Identify key themes of challenges and areas of best practice derived from Training Needs Analysis</a:t>
          </a:r>
        </a:p>
      </dsp:txBody>
      <dsp:txXfrm>
        <a:off x="2691541" y="1563836"/>
        <a:ext cx="2444055" cy="2053006"/>
      </dsp:txXfrm>
    </dsp:sp>
    <dsp:sp modelId="{FDC9ED14-BDA7-4323-8025-DBADFE59174B}">
      <dsp:nvSpPr>
        <dsp:cNvPr id="0" name=""/>
        <dsp:cNvSpPr/>
      </dsp:nvSpPr>
      <dsp:spPr>
        <a:xfrm>
          <a:off x="3400317" y="605766"/>
          <a:ext cx="1026503" cy="1026503"/>
        </a:xfrm>
        <a:prstGeom prst="ellipse">
          <a:avLst/>
        </a:prstGeom>
        <a:solidFill>
          <a:schemeClr val="accent2">
            <a:hueOff val="-415818"/>
            <a:satOff val="-23979"/>
            <a:lumOff val="2465"/>
            <a:alphaOff val="0"/>
          </a:schemeClr>
        </a:solidFill>
        <a:ln w="12700" cap="flat" cmpd="sng" algn="ctr">
          <a:solidFill>
            <a:schemeClr val="accent2">
              <a:hueOff val="-415818"/>
              <a:satOff val="-23979"/>
              <a:lumOff val="24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30" tIns="12700" rIns="80030" bIns="12700" numCol="1" spcCol="1270" anchor="ctr" anchorCtr="0">
          <a:noAutofit/>
        </a:bodyPr>
        <a:lstStyle/>
        <a:p>
          <a:pPr marL="0" lvl="0" indent="0" algn="ctr" defTabSz="2133600">
            <a:lnSpc>
              <a:spcPct val="90000"/>
            </a:lnSpc>
            <a:spcBef>
              <a:spcPct val="0"/>
            </a:spcBef>
            <a:spcAft>
              <a:spcPct val="35000"/>
            </a:spcAft>
            <a:buNone/>
          </a:pPr>
          <a:r>
            <a:rPr lang="en-US" sz="4800" kern="1200"/>
            <a:t>2</a:t>
          </a:r>
        </a:p>
      </dsp:txBody>
      <dsp:txXfrm>
        <a:off x="3550645" y="756094"/>
        <a:ext cx="725847" cy="725847"/>
      </dsp:txXfrm>
    </dsp:sp>
    <dsp:sp modelId="{DC87F6E3-D83E-425A-A2D4-C22065B33143}">
      <dsp:nvSpPr>
        <dsp:cNvPr id="0" name=""/>
        <dsp:cNvSpPr/>
      </dsp:nvSpPr>
      <dsp:spPr>
        <a:xfrm>
          <a:off x="2691541" y="3685204"/>
          <a:ext cx="2444055" cy="72"/>
        </a:xfrm>
        <a:prstGeom prst="rect">
          <a:avLst/>
        </a:prstGeom>
        <a:solidFill>
          <a:schemeClr val="accent2">
            <a:hueOff val="-623727"/>
            <a:satOff val="-35969"/>
            <a:lumOff val="3698"/>
            <a:alphaOff val="0"/>
          </a:schemeClr>
        </a:solidFill>
        <a:ln w="12700" cap="flat" cmpd="sng" algn="ctr">
          <a:solidFill>
            <a:schemeClr val="accent2">
              <a:hueOff val="-623727"/>
              <a:satOff val="-35969"/>
              <a:lumOff val="369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0049182-D13A-40DF-9FB9-70A5A00F96CC}">
      <dsp:nvSpPr>
        <dsp:cNvPr id="0" name=""/>
        <dsp:cNvSpPr/>
      </dsp:nvSpPr>
      <dsp:spPr>
        <a:xfrm>
          <a:off x="5380002" y="263599"/>
          <a:ext cx="2444055" cy="3421677"/>
        </a:xfrm>
        <a:prstGeom prst="rect">
          <a:avLst/>
        </a:prstGeom>
        <a:solidFill>
          <a:schemeClr val="accent2">
            <a:lumMod val="40000"/>
            <a:lumOff val="60000"/>
            <a:alpha val="90000"/>
          </a:schemeClr>
        </a:solidFill>
        <a:ln w="12700" cap="flat" cmpd="sng" algn="ctr">
          <a:solidFill>
            <a:schemeClr val="accent2">
              <a:tint val="40000"/>
              <a:alpha val="90000"/>
              <a:hueOff val="-566151"/>
              <a:satOff val="-50231"/>
              <a:lumOff val="-51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0548" tIns="330200" rIns="190548" bIns="330200" numCol="1" spcCol="1270" anchor="t" anchorCtr="0">
          <a:noAutofit/>
        </a:bodyPr>
        <a:lstStyle/>
        <a:p>
          <a:pPr marL="0" lvl="0" indent="0" algn="l" defTabSz="755650">
            <a:lnSpc>
              <a:spcPct val="90000"/>
            </a:lnSpc>
            <a:spcBef>
              <a:spcPct val="0"/>
            </a:spcBef>
            <a:spcAft>
              <a:spcPct val="35000"/>
            </a:spcAft>
            <a:buNone/>
          </a:pPr>
          <a:r>
            <a:rPr lang="en-US" sz="1700" kern="1200" dirty="0"/>
            <a:t>Devise an educational/wellbeing package to disseminate across the North West</a:t>
          </a:r>
        </a:p>
      </dsp:txBody>
      <dsp:txXfrm>
        <a:off x="5380002" y="1563836"/>
        <a:ext cx="2444055" cy="2053006"/>
      </dsp:txXfrm>
    </dsp:sp>
    <dsp:sp modelId="{EB05B8EA-4A00-431D-B58C-1F14277306B0}">
      <dsp:nvSpPr>
        <dsp:cNvPr id="0" name=""/>
        <dsp:cNvSpPr/>
      </dsp:nvSpPr>
      <dsp:spPr>
        <a:xfrm>
          <a:off x="6088778" y="605766"/>
          <a:ext cx="1026503" cy="1026503"/>
        </a:xfrm>
        <a:prstGeom prst="ellipse">
          <a:avLst/>
        </a:prstGeom>
        <a:solidFill>
          <a:schemeClr val="accent2">
            <a:lumMod val="75000"/>
          </a:schemeClr>
        </a:solidFill>
        <a:ln w="12700" cap="flat" cmpd="sng" algn="ctr">
          <a:solidFill>
            <a:schemeClr val="accent2">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30" tIns="12700" rIns="80030" bIns="12700" numCol="1" spcCol="1270" anchor="ctr" anchorCtr="0">
          <a:noAutofit/>
        </a:bodyPr>
        <a:lstStyle/>
        <a:p>
          <a:pPr marL="0" lvl="0" indent="0" algn="ctr" defTabSz="2133600">
            <a:lnSpc>
              <a:spcPct val="90000"/>
            </a:lnSpc>
            <a:spcBef>
              <a:spcPct val="0"/>
            </a:spcBef>
            <a:spcAft>
              <a:spcPct val="35000"/>
            </a:spcAft>
            <a:buNone/>
          </a:pPr>
          <a:r>
            <a:rPr lang="en-US" sz="4800" kern="1200"/>
            <a:t>3</a:t>
          </a:r>
        </a:p>
      </dsp:txBody>
      <dsp:txXfrm>
        <a:off x="6239106" y="756094"/>
        <a:ext cx="725847" cy="725847"/>
      </dsp:txXfrm>
    </dsp:sp>
    <dsp:sp modelId="{1DF51905-977A-4166-86F3-4233179E51D3}">
      <dsp:nvSpPr>
        <dsp:cNvPr id="0" name=""/>
        <dsp:cNvSpPr/>
      </dsp:nvSpPr>
      <dsp:spPr>
        <a:xfrm>
          <a:off x="5380002" y="3685204"/>
          <a:ext cx="2444055" cy="72"/>
        </a:xfrm>
        <a:prstGeom prst="rect">
          <a:avLst/>
        </a:prstGeom>
        <a:solidFill>
          <a:schemeClr val="accent2">
            <a:hueOff val="-1039545"/>
            <a:satOff val="-59949"/>
            <a:lumOff val="6163"/>
            <a:alphaOff val="0"/>
          </a:schemeClr>
        </a:solidFill>
        <a:ln w="12700" cap="flat" cmpd="sng" algn="ctr">
          <a:solidFill>
            <a:schemeClr val="accent2">
              <a:hueOff val="-1039545"/>
              <a:satOff val="-59949"/>
              <a:lumOff val="616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6FBB875-A051-44AD-8604-924FFDFB1891}">
      <dsp:nvSpPr>
        <dsp:cNvPr id="0" name=""/>
        <dsp:cNvSpPr/>
      </dsp:nvSpPr>
      <dsp:spPr>
        <a:xfrm>
          <a:off x="8068463" y="263599"/>
          <a:ext cx="2444055" cy="3421677"/>
        </a:xfrm>
        <a:prstGeom prst="rect">
          <a:avLst/>
        </a:prstGeom>
        <a:solidFill>
          <a:schemeClr val="accent4">
            <a:lumMod val="20000"/>
            <a:lumOff val="80000"/>
            <a:alpha val="90000"/>
          </a:schemeClr>
        </a:solidFill>
        <a:ln w="12700" cap="flat" cmpd="sng" algn="ctr">
          <a:solidFill>
            <a:schemeClr val="accent2">
              <a:tint val="40000"/>
              <a:alpha val="90000"/>
              <a:hueOff val="-849226"/>
              <a:satOff val="-75346"/>
              <a:lumOff val="-76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0548" tIns="330200" rIns="190548" bIns="330200" numCol="1" spcCol="1270" anchor="t" anchorCtr="0">
          <a:noAutofit/>
        </a:bodyPr>
        <a:lstStyle/>
        <a:p>
          <a:pPr marL="0" lvl="0" indent="0" algn="l" defTabSz="755650">
            <a:lnSpc>
              <a:spcPct val="90000"/>
            </a:lnSpc>
            <a:spcBef>
              <a:spcPct val="0"/>
            </a:spcBef>
            <a:spcAft>
              <a:spcPct val="35000"/>
            </a:spcAft>
            <a:buNone/>
          </a:pPr>
          <a:r>
            <a:rPr lang="en-US" sz="1700" kern="1200"/>
            <a:t>Develop a clear implementation plan to ensure continuity of work and optimise sharing and learning. </a:t>
          </a:r>
        </a:p>
      </dsp:txBody>
      <dsp:txXfrm>
        <a:off x="8068463" y="1563836"/>
        <a:ext cx="2444055" cy="2053006"/>
      </dsp:txXfrm>
    </dsp:sp>
    <dsp:sp modelId="{4AD1D1EB-4219-4C8A-A2EF-E2D964D5B276}">
      <dsp:nvSpPr>
        <dsp:cNvPr id="0" name=""/>
        <dsp:cNvSpPr/>
      </dsp:nvSpPr>
      <dsp:spPr>
        <a:xfrm>
          <a:off x="8777239" y="605766"/>
          <a:ext cx="1026503" cy="1026503"/>
        </a:xfrm>
        <a:prstGeom prst="ellipse">
          <a:avLst/>
        </a:prstGeom>
        <a:solidFill>
          <a:schemeClr val="accent2">
            <a:lumMod val="60000"/>
            <a:lumOff val="40000"/>
          </a:schemeClr>
        </a:solidFill>
        <a:ln w="12700" cap="flat" cmpd="sng" algn="ctr">
          <a:solidFill>
            <a:schemeClr val="accent2">
              <a:lumMod val="60000"/>
              <a:lumOff val="4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30" tIns="12700" rIns="80030" bIns="12700" numCol="1" spcCol="1270" anchor="ctr" anchorCtr="0">
          <a:noAutofit/>
        </a:bodyPr>
        <a:lstStyle/>
        <a:p>
          <a:pPr marL="0" lvl="0" indent="0" algn="ctr" defTabSz="2133600">
            <a:lnSpc>
              <a:spcPct val="90000"/>
            </a:lnSpc>
            <a:spcBef>
              <a:spcPct val="0"/>
            </a:spcBef>
            <a:spcAft>
              <a:spcPct val="35000"/>
            </a:spcAft>
            <a:buNone/>
          </a:pPr>
          <a:r>
            <a:rPr lang="en-US" sz="4800" kern="1200"/>
            <a:t>4</a:t>
          </a:r>
        </a:p>
      </dsp:txBody>
      <dsp:txXfrm>
        <a:off x="8927567" y="756094"/>
        <a:ext cx="725847" cy="725847"/>
      </dsp:txXfrm>
    </dsp:sp>
    <dsp:sp modelId="{8139DE9C-6992-44FC-B14A-AA9CE3CFF476}">
      <dsp:nvSpPr>
        <dsp:cNvPr id="0" name=""/>
        <dsp:cNvSpPr/>
      </dsp:nvSpPr>
      <dsp:spPr>
        <a:xfrm>
          <a:off x="8068463" y="3685204"/>
          <a:ext cx="2444055" cy="72"/>
        </a:xfrm>
        <a:prstGeom prst="rect">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DD8AE1-A031-418C-9451-14858DBE8454}">
      <dsp:nvSpPr>
        <dsp:cNvPr id="0" name=""/>
        <dsp:cNvSpPr/>
      </dsp:nvSpPr>
      <dsp:spPr>
        <a:xfrm>
          <a:off x="212335" y="469890"/>
          <a:ext cx="1335915" cy="1335915"/>
        </a:xfrm>
        <a:prstGeom prst="ellipse">
          <a:avLst/>
        </a:prstGeom>
        <a:solidFill>
          <a:schemeClr val="accent2">
            <a:lumMod val="40000"/>
            <a:lumOff val="60000"/>
          </a:schemeClr>
        </a:solidFill>
        <a:ln>
          <a:noFill/>
        </a:ln>
        <a:effectLst/>
      </dsp:spPr>
      <dsp:style>
        <a:lnRef idx="0">
          <a:scrgbClr r="0" g="0" b="0"/>
        </a:lnRef>
        <a:fillRef idx="1">
          <a:scrgbClr r="0" g="0" b="0"/>
        </a:fillRef>
        <a:effectRef idx="0">
          <a:scrgbClr r="0" g="0" b="0"/>
        </a:effectRef>
        <a:fontRef idx="minor"/>
      </dsp:style>
    </dsp:sp>
    <dsp:sp modelId="{A1CE5722-F581-4D7D-8441-C8F0401F2275}">
      <dsp:nvSpPr>
        <dsp:cNvPr id="0" name=""/>
        <dsp:cNvSpPr/>
      </dsp:nvSpPr>
      <dsp:spPr>
        <a:xfrm>
          <a:off x="492877" y="804732"/>
          <a:ext cx="774830" cy="77483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DBABE24-BAE7-4FD3-8F5D-28058920AF01}">
      <dsp:nvSpPr>
        <dsp:cNvPr id="0" name=""/>
        <dsp:cNvSpPr/>
      </dsp:nvSpPr>
      <dsp:spPr>
        <a:xfrm>
          <a:off x="1834517" y="469890"/>
          <a:ext cx="3148942" cy="13359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22350">
            <a:lnSpc>
              <a:spcPct val="100000"/>
            </a:lnSpc>
            <a:spcBef>
              <a:spcPct val="0"/>
            </a:spcBef>
            <a:spcAft>
              <a:spcPct val="35000"/>
            </a:spcAft>
            <a:buNone/>
          </a:pPr>
          <a:endParaRPr lang="en-GB" sz="2300" kern="1200" dirty="0"/>
        </a:p>
        <a:p>
          <a:pPr marL="0" lvl="0" indent="0" algn="l" defTabSz="1022350">
            <a:lnSpc>
              <a:spcPct val="100000"/>
            </a:lnSpc>
            <a:spcBef>
              <a:spcPct val="0"/>
            </a:spcBef>
            <a:spcAft>
              <a:spcPct val="35000"/>
            </a:spcAft>
            <a:buNone/>
          </a:pPr>
          <a:r>
            <a:rPr lang="en-GB" sz="2300" kern="1200" dirty="0"/>
            <a:t>Decrease staff sickness				</a:t>
          </a:r>
          <a:endParaRPr lang="en-US" sz="2300" kern="1200" dirty="0"/>
        </a:p>
      </dsp:txBody>
      <dsp:txXfrm>
        <a:off x="1834517" y="469890"/>
        <a:ext cx="3148942" cy="1335915"/>
      </dsp:txXfrm>
    </dsp:sp>
    <dsp:sp modelId="{3DAD4063-FDC2-42F6-8C55-EACEC0F629F6}">
      <dsp:nvSpPr>
        <dsp:cNvPr id="0" name=""/>
        <dsp:cNvSpPr/>
      </dsp:nvSpPr>
      <dsp:spPr>
        <a:xfrm>
          <a:off x="5532139" y="469890"/>
          <a:ext cx="1335915" cy="1335915"/>
        </a:xfrm>
        <a:prstGeom prst="ellipse">
          <a:avLst/>
        </a:prstGeom>
        <a:solidFill>
          <a:schemeClr val="accent2">
            <a:lumMod val="40000"/>
            <a:lumOff val="60000"/>
          </a:schemeClr>
        </a:solidFill>
        <a:ln>
          <a:noFill/>
        </a:ln>
        <a:effectLst/>
      </dsp:spPr>
      <dsp:style>
        <a:lnRef idx="0">
          <a:scrgbClr r="0" g="0" b="0"/>
        </a:lnRef>
        <a:fillRef idx="1">
          <a:scrgbClr r="0" g="0" b="0"/>
        </a:fillRef>
        <a:effectRef idx="0">
          <a:scrgbClr r="0" g="0" b="0"/>
        </a:effectRef>
        <a:fontRef idx="minor"/>
      </dsp:style>
    </dsp:sp>
    <dsp:sp modelId="{333619B6-C71E-42B6-BF96-6610428F6807}">
      <dsp:nvSpPr>
        <dsp:cNvPr id="0" name=""/>
        <dsp:cNvSpPr/>
      </dsp:nvSpPr>
      <dsp:spPr>
        <a:xfrm>
          <a:off x="5812681" y="750432"/>
          <a:ext cx="774830" cy="77483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F00FEDB-29BB-483A-8E33-4C900B4EE9B0}">
      <dsp:nvSpPr>
        <dsp:cNvPr id="0" name=""/>
        <dsp:cNvSpPr/>
      </dsp:nvSpPr>
      <dsp:spPr>
        <a:xfrm>
          <a:off x="7154322" y="469890"/>
          <a:ext cx="3148942" cy="13359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22350">
            <a:lnSpc>
              <a:spcPct val="100000"/>
            </a:lnSpc>
            <a:spcBef>
              <a:spcPct val="0"/>
            </a:spcBef>
            <a:spcAft>
              <a:spcPct val="35000"/>
            </a:spcAft>
            <a:buNone/>
          </a:pPr>
          <a:r>
            <a:rPr lang="en-GB" sz="2300" kern="1200"/>
            <a:t>Improve retention of staff</a:t>
          </a:r>
          <a:endParaRPr lang="en-US" sz="2300" kern="1200"/>
        </a:p>
      </dsp:txBody>
      <dsp:txXfrm>
        <a:off x="7154322" y="469890"/>
        <a:ext cx="3148942" cy="1335915"/>
      </dsp:txXfrm>
    </dsp:sp>
    <dsp:sp modelId="{02FE02FE-0FC8-4DC5-82B8-B268AE26BD17}">
      <dsp:nvSpPr>
        <dsp:cNvPr id="0" name=""/>
        <dsp:cNvSpPr/>
      </dsp:nvSpPr>
      <dsp:spPr>
        <a:xfrm>
          <a:off x="212335" y="2545532"/>
          <a:ext cx="1335915" cy="1335915"/>
        </a:xfrm>
        <a:prstGeom prst="ellipse">
          <a:avLst/>
        </a:prstGeom>
        <a:solidFill>
          <a:schemeClr val="accent2">
            <a:lumMod val="40000"/>
            <a:lumOff val="60000"/>
          </a:schemeClr>
        </a:solidFill>
        <a:ln>
          <a:noFill/>
        </a:ln>
        <a:effectLst/>
      </dsp:spPr>
      <dsp:style>
        <a:lnRef idx="0">
          <a:scrgbClr r="0" g="0" b="0"/>
        </a:lnRef>
        <a:fillRef idx="1">
          <a:scrgbClr r="0" g="0" b="0"/>
        </a:fillRef>
        <a:effectRef idx="0">
          <a:scrgbClr r="0" g="0" b="0"/>
        </a:effectRef>
        <a:fontRef idx="minor"/>
      </dsp:style>
    </dsp:sp>
    <dsp:sp modelId="{31629989-6D4A-4ACC-9203-2A377947F29B}">
      <dsp:nvSpPr>
        <dsp:cNvPr id="0" name=""/>
        <dsp:cNvSpPr/>
      </dsp:nvSpPr>
      <dsp:spPr>
        <a:xfrm>
          <a:off x="492877" y="2826074"/>
          <a:ext cx="774830" cy="77483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E97F194-5CA1-4B33-AE25-CDCF4F73ED64}">
      <dsp:nvSpPr>
        <dsp:cNvPr id="0" name=""/>
        <dsp:cNvSpPr/>
      </dsp:nvSpPr>
      <dsp:spPr>
        <a:xfrm>
          <a:off x="1834517" y="2545532"/>
          <a:ext cx="3148942" cy="13359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22350">
            <a:lnSpc>
              <a:spcPct val="100000"/>
            </a:lnSpc>
            <a:spcBef>
              <a:spcPct val="0"/>
            </a:spcBef>
            <a:spcAft>
              <a:spcPct val="35000"/>
            </a:spcAft>
            <a:buNone/>
          </a:pPr>
          <a:r>
            <a:rPr lang="en-GB" sz="2300" kern="1200"/>
            <a:t>Make your staff feel valued</a:t>
          </a:r>
          <a:endParaRPr lang="en-US" sz="2300" kern="1200"/>
        </a:p>
      </dsp:txBody>
      <dsp:txXfrm>
        <a:off x="1834517" y="2545532"/>
        <a:ext cx="3148942" cy="1335915"/>
      </dsp:txXfrm>
    </dsp:sp>
    <dsp:sp modelId="{4780D574-3CD4-4433-9F47-1394D22EAC52}">
      <dsp:nvSpPr>
        <dsp:cNvPr id="0" name=""/>
        <dsp:cNvSpPr/>
      </dsp:nvSpPr>
      <dsp:spPr>
        <a:xfrm>
          <a:off x="5532139" y="2545532"/>
          <a:ext cx="1335915" cy="1335915"/>
        </a:xfrm>
        <a:prstGeom prst="ellipse">
          <a:avLst/>
        </a:prstGeom>
        <a:solidFill>
          <a:schemeClr val="accent2">
            <a:lumMod val="40000"/>
            <a:lumOff val="60000"/>
          </a:schemeClr>
        </a:solidFill>
        <a:ln>
          <a:noFill/>
        </a:ln>
        <a:effectLst/>
      </dsp:spPr>
      <dsp:style>
        <a:lnRef idx="0">
          <a:scrgbClr r="0" g="0" b="0"/>
        </a:lnRef>
        <a:fillRef idx="1">
          <a:scrgbClr r="0" g="0" b="0"/>
        </a:fillRef>
        <a:effectRef idx="0">
          <a:scrgbClr r="0" g="0" b="0"/>
        </a:effectRef>
        <a:fontRef idx="minor"/>
      </dsp:style>
    </dsp:sp>
    <dsp:sp modelId="{B90A48D5-AD65-47D5-AAE4-1DA59BBCD0FA}">
      <dsp:nvSpPr>
        <dsp:cNvPr id="0" name=""/>
        <dsp:cNvSpPr/>
      </dsp:nvSpPr>
      <dsp:spPr>
        <a:xfrm>
          <a:off x="5812681" y="2826074"/>
          <a:ext cx="774830" cy="77483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49B2A4F-6D44-4C6F-A9E1-CB026FAE2C95}">
      <dsp:nvSpPr>
        <dsp:cNvPr id="0" name=""/>
        <dsp:cNvSpPr/>
      </dsp:nvSpPr>
      <dsp:spPr>
        <a:xfrm>
          <a:off x="7154322" y="2545532"/>
          <a:ext cx="3148942" cy="13359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22350">
            <a:lnSpc>
              <a:spcPct val="100000"/>
            </a:lnSpc>
            <a:spcBef>
              <a:spcPct val="0"/>
            </a:spcBef>
            <a:spcAft>
              <a:spcPct val="35000"/>
            </a:spcAft>
            <a:buNone/>
          </a:pPr>
          <a:r>
            <a:rPr lang="en-GB" sz="2300" kern="1200"/>
            <a:t>Shape future learning</a:t>
          </a:r>
          <a:endParaRPr lang="en-US" sz="2300" kern="1200"/>
        </a:p>
      </dsp:txBody>
      <dsp:txXfrm>
        <a:off x="7154322" y="2545532"/>
        <a:ext cx="3148942" cy="1335915"/>
      </dsp:txXfrm>
    </dsp:sp>
  </dsp:spTree>
</dsp:drawing>
</file>

<file path=ppt/diagrams/layout1.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layout2.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6334A2-281A-40F2-9A72-B9BAEEAB0043}" type="datetimeFigureOut">
              <a:rPr lang="en-GB" smtClean="0"/>
              <a:t>30/11/2022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4F7849-0348-4667-8AF4-F454372F4B31}" type="slidenum">
              <a:rPr lang="en-GB" smtClean="0"/>
              <a:t>‹#›</a:t>
            </a:fld>
            <a:endParaRPr lang="en-GB"/>
          </a:p>
        </p:txBody>
      </p:sp>
    </p:spTree>
    <p:extLst>
      <p:ext uri="{BB962C8B-B14F-4D97-AF65-F5344CB8AC3E}">
        <p14:creationId xmlns:p14="http://schemas.microsoft.com/office/powerpoint/2010/main" val="27827115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64F7849-0348-4667-8AF4-F454372F4B31}" type="slidenum">
              <a:rPr lang="en-GB" smtClean="0"/>
              <a:t>1</a:t>
            </a:fld>
            <a:endParaRPr lang="en-GB"/>
          </a:p>
        </p:txBody>
      </p:sp>
    </p:spTree>
    <p:extLst>
      <p:ext uri="{BB962C8B-B14F-4D97-AF65-F5344CB8AC3E}">
        <p14:creationId xmlns:p14="http://schemas.microsoft.com/office/powerpoint/2010/main" val="41243986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Their experiences, whether that’s they were redeployed, WFH, worked within adults, higher acuity patients, all the PPE!, staffing levels… etc.</a:t>
            </a:r>
          </a:p>
          <a:p>
            <a:r>
              <a:rPr lang="en-GB" dirty="0"/>
              <a:t> These are just some of the themes that may come up, but are not limited to these as everyone will have their own individual experience. </a:t>
            </a:r>
          </a:p>
          <a:p>
            <a:endParaRPr lang="en-GB" dirty="0"/>
          </a:p>
          <a:p>
            <a:r>
              <a:rPr lang="en-GB" dirty="0"/>
              <a:t>All staff: Drs, Nurses, physios, dieticians, pharmacist, to porters, ward clerks… we want to hear from everyone. </a:t>
            </a:r>
          </a:p>
        </p:txBody>
      </p:sp>
      <p:sp>
        <p:nvSpPr>
          <p:cNvPr id="4" name="Slide Number Placeholder 3"/>
          <p:cNvSpPr>
            <a:spLocks noGrp="1"/>
          </p:cNvSpPr>
          <p:nvPr>
            <p:ph type="sldNum" sz="quarter" idx="5"/>
          </p:nvPr>
        </p:nvSpPr>
        <p:spPr/>
        <p:txBody>
          <a:bodyPr/>
          <a:lstStyle/>
          <a:p>
            <a:fld id="{464F7849-0348-4667-8AF4-F454372F4B31}" type="slidenum">
              <a:rPr lang="en-GB" smtClean="0"/>
              <a:t>2</a:t>
            </a:fld>
            <a:endParaRPr lang="en-GB"/>
          </a:p>
        </p:txBody>
      </p:sp>
    </p:spTree>
    <p:extLst>
      <p:ext uri="{BB962C8B-B14F-4D97-AF65-F5344CB8AC3E}">
        <p14:creationId xmlns:p14="http://schemas.microsoft.com/office/powerpoint/2010/main" val="12633781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28CFB6-A801-4626-BBBF-4C88DAD6B7A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3A08004-CB6B-4B4E-8947-8C0A91670CA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680A783-5A7A-4DD7-B83C-3F0873E667AE}"/>
              </a:ext>
            </a:extLst>
          </p:cNvPr>
          <p:cNvSpPr>
            <a:spLocks noGrp="1"/>
          </p:cNvSpPr>
          <p:nvPr>
            <p:ph type="dt" sz="half" idx="10"/>
          </p:nvPr>
        </p:nvSpPr>
        <p:spPr/>
        <p:txBody>
          <a:bodyPr/>
          <a:lstStyle/>
          <a:p>
            <a:fld id="{E6A852A2-15C2-4A83-8A90-43EAFEC52E46}" type="datetimeFigureOut">
              <a:rPr lang="en-GB" smtClean="0"/>
              <a:t>30/11/2022</a:t>
            </a:fld>
            <a:endParaRPr lang="en-GB"/>
          </a:p>
        </p:txBody>
      </p:sp>
      <p:sp>
        <p:nvSpPr>
          <p:cNvPr id="5" name="Footer Placeholder 4">
            <a:extLst>
              <a:ext uri="{FF2B5EF4-FFF2-40B4-BE49-F238E27FC236}">
                <a16:creationId xmlns:a16="http://schemas.microsoft.com/office/drawing/2014/main" id="{266C0E53-0E5A-406A-98E4-5ED1BAF7F99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250E5B8-C06C-45A6-837C-40174E086037}"/>
              </a:ext>
            </a:extLst>
          </p:cNvPr>
          <p:cNvSpPr>
            <a:spLocks noGrp="1"/>
          </p:cNvSpPr>
          <p:nvPr>
            <p:ph type="sldNum" sz="quarter" idx="12"/>
          </p:nvPr>
        </p:nvSpPr>
        <p:spPr/>
        <p:txBody>
          <a:bodyPr/>
          <a:lstStyle/>
          <a:p>
            <a:fld id="{5A4CC84B-A136-4921-AE3A-6B98E8D77065}" type="slidenum">
              <a:rPr lang="en-GB" smtClean="0"/>
              <a:t>‹#›</a:t>
            </a:fld>
            <a:endParaRPr lang="en-GB"/>
          </a:p>
        </p:txBody>
      </p:sp>
    </p:spTree>
    <p:extLst>
      <p:ext uri="{BB962C8B-B14F-4D97-AF65-F5344CB8AC3E}">
        <p14:creationId xmlns:p14="http://schemas.microsoft.com/office/powerpoint/2010/main" val="158957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72D00-88EA-48BD-9538-E3E2D46C82B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3F6CD7F-AAD1-4375-A642-65DE6195643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CBA4FA8-54DF-431D-BD9B-07FA658544C6}"/>
              </a:ext>
            </a:extLst>
          </p:cNvPr>
          <p:cNvSpPr>
            <a:spLocks noGrp="1"/>
          </p:cNvSpPr>
          <p:nvPr>
            <p:ph type="dt" sz="half" idx="10"/>
          </p:nvPr>
        </p:nvSpPr>
        <p:spPr/>
        <p:txBody>
          <a:bodyPr/>
          <a:lstStyle/>
          <a:p>
            <a:fld id="{E6A852A2-15C2-4A83-8A90-43EAFEC52E46}" type="datetimeFigureOut">
              <a:rPr lang="en-GB" smtClean="0"/>
              <a:t>30/11/2022</a:t>
            </a:fld>
            <a:endParaRPr lang="en-GB"/>
          </a:p>
        </p:txBody>
      </p:sp>
      <p:sp>
        <p:nvSpPr>
          <p:cNvPr id="5" name="Footer Placeholder 4">
            <a:extLst>
              <a:ext uri="{FF2B5EF4-FFF2-40B4-BE49-F238E27FC236}">
                <a16:creationId xmlns:a16="http://schemas.microsoft.com/office/drawing/2014/main" id="{081253B6-C905-49B3-9FDF-0C8DB3FFD1C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DA544F6-95C8-40FE-8038-EDC23DAAA27F}"/>
              </a:ext>
            </a:extLst>
          </p:cNvPr>
          <p:cNvSpPr>
            <a:spLocks noGrp="1"/>
          </p:cNvSpPr>
          <p:nvPr>
            <p:ph type="sldNum" sz="quarter" idx="12"/>
          </p:nvPr>
        </p:nvSpPr>
        <p:spPr/>
        <p:txBody>
          <a:bodyPr/>
          <a:lstStyle/>
          <a:p>
            <a:fld id="{5A4CC84B-A136-4921-AE3A-6B98E8D77065}" type="slidenum">
              <a:rPr lang="en-GB" smtClean="0"/>
              <a:t>‹#›</a:t>
            </a:fld>
            <a:endParaRPr lang="en-GB"/>
          </a:p>
        </p:txBody>
      </p:sp>
    </p:spTree>
    <p:extLst>
      <p:ext uri="{BB962C8B-B14F-4D97-AF65-F5344CB8AC3E}">
        <p14:creationId xmlns:p14="http://schemas.microsoft.com/office/powerpoint/2010/main" val="2221974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F7A1927-2814-479A-8512-D04D6C4CA5A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34FEB7D-EF7B-475A-BAEA-71B5ECEA905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640D108-7BEC-4EA4-BDFA-06E9D9BD90DC}"/>
              </a:ext>
            </a:extLst>
          </p:cNvPr>
          <p:cNvSpPr>
            <a:spLocks noGrp="1"/>
          </p:cNvSpPr>
          <p:nvPr>
            <p:ph type="dt" sz="half" idx="10"/>
          </p:nvPr>
        </p:nvSpPr>
        <p:spPr/>
        <p:txBody>
          <a:bodyPr/>
          <a:lstStyle/>
          <a:p>
            <a:fld id="{E6A852A2-15C2-4A83-8A90-43EAFEC52E46}" type="datetimeFigureOut">
              <a:rPr lang="en-GB" smtClean="0"/>
              <a:t>30/11/2022</a:t>
            </a:fld>
            <a:endParaRPr lang="en-GB"/>
          </a:p>
        </p:txBody>
      </p:sp>
      <p:sp>
        <p:nvSpPr>
          <p:cNvPr id="5" name="Footer Placeholder 4">
            <a:extLst>
              <a:ext uri="{FF2B5EF4-FFF2-40B4-BE49-F238E27FC236}">
                <a16:creationId xmlns:a16="http://schemas.microsoft.com/office/drawing/2014/main" id="{4A2E135E-E2D6-4B81-AD38-B53DA0CCCEB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A9657A0-BE2A-48D0-8129-8DA299980331}"/>
              </a:ext>
            </a:extLst>
          </p:cNvPr>
          <p:cNvSpPr>
            <a:spLocks noGrp="1"/>
          </p:cNvSpPr>
          <p:nvPr>
            <p:ph type="sldNum" sz="quarter" idx="12"/>
          </p:nvPr>
        </p:nvSpPr>
        <p:spPr/>
        <p:txBody>
          <a:bodyPr/>
          <a:lstStyle/>
          <a:p>
            <a:fld id="{5A4CC84B-A136-4921-AE3A-6B98E8D77065}" type="slidenum">
              <a:rPr lang="en-GB" smtClean="0"/>
              <a:t>‹#›</a:t>
            </a:fld>
            <a:endParaRPr lang="en-GB"/>
          </a:p>
        </p:txBody>
      </p:sp>
    </p:spTree>
    <p:extLst>
      <p:ext uri="{BB962C8B-B14F-4D97-AF65-F5344CB8AC3E}">
        <p14:creationId xmlns:p14="http://schemas.microsoft.com/office/powerpoint/2010/main" val="772006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6A7840-3B62-42C6-BAF1-C276C968313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7C0FDF7-0CA6-4508-94FA-7057F2A0885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F4CCB64-4AD7-4E8D-A601-20A042AD4391}"/>
              </a:ext>
            </a:extLst>
          </p:cNvPr>
          <p:cNvSpPr>
            <a:spLocks noGrp="1"/>
          </p:cNvSpPr>
          <p:nvPr>
            <p:ph type="dt" sz="half" idx="10"/>
          </p:nvPr>
        </p:nvSpPr>
        <p:spPr/>
        <p:txBody>
          <a:bodyPr/>
          <a:lstStyle/>
          <a:p>
            <a:fld id="{E6A852A2-15C2-4A83-8A90-43EAFEC52E46}" type="datetimeFigureOut">
              <a:rPr lang="en-GB" smtClean="0"/>
              <a:t>30/11/2022</a:t>
            </a:fld>
            <a:endParaRPr lang="en-GB"/>
          </a:p>
        </p:txBody>
      </p:sp>
      <p:sp>
        <p:nvSpPr>
          <p:cNvPr id="5" name="Footer Placeholder 4">
            <a:extLst>
              <a:ext uri="{FF2B5EF4-FFF2-40B4-BE49-F238E27FC236}">
                <a16:creationId xmlns:a16="http://schemas.microsoft.com/office/drawing/2014/main" id="{FA8C505D-94A3-4D2E-BCF8-0CB693E632E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B5E883D-D87E-45E0-B4AE-94AF6812CA04}"/>
              </a:ext>
            </a:extLst>
          </p:cNvPr>
          <p:cNvSpPr>
            <a:spLocks noGrp="1"/>
          </p:cNvSpPr>
          <p:nvPr>
            <p:ph type="sldNum" sz="quarter" idx="12"/>
          </p:nvPr>
        </p:nvSpPr>
        <p:spPr/>
        <p:txBody>
          <a:bodyPr/>
          <a:lstStyle/>
          <a:p>
            <a:fld id="{5A4CC84B-A136-4921-AE3A-6B98E8D77065}" type="slidenum">
              <a:rPr lang="en-GB" smtClean="0"/>
              <a:t>‹#›</a:t>
            </a:fld>
            <a:endParaRPr lang="en-GB"/>
          </a:p>
        </p:txBody>
      </p:sp>
    </p:spTree>
    <p:extLst>
      <p:ext uri="{BB962C8B-B14F-4D97-AF65-F5344CB8AC3E}">
        <p14:creationId xmlns:p14="http://schemas.microsoft.com/office/powerpoint/2010/main" val="9621721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B19AF-ACA4-4B8F-ACC9-626D43300C6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F13417C-E357-433A-B5BB-4072248C73B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C5FDBC7-1E34-4D19-8A6C-B527F4370C78}"/>
              </a:ext>
            </a:extLst>
          </p:cNvPr>
          <p:cNvSpPr>
            <a:spLocks noGrp="1"/>
          </p:cNvSpPr>
          <p:nvPr>
            <p:ph type="dt" sz="half" idx="10"/>
          </p:nvPr>
        </p:nvSpPr>
        <p:spPr/>
        <p:txBody>
          <a:bodyPr/>
          <a:lstStyle/>
          <a:p>
            <a:fld id="{E6A852A2-15C2-4A83-8A90-43EAFEC52E46}" type="datetimeFigureOut">
              <a:rPr lang="en-GB" smtClean="0"/>
              <a:t>30/11/2022</a:t>
            </a:fld>
            <a:endParaRPr lang="en-GB"/>
          </a:p>
        </p:txBody>
      </p:sp>
      <p:sp>
        <p:nvSpPr>
          <p:cNvPr id="5" name="Footer Placeholder 4">
            <a:extLst>
              <a:ext uri="{FF2B5EF4-FFF2-40B4-BE49-F238E27FC236}">
                <a16:creationId xmlns:a16="http://schemas.microsoft.com/office/drawing/2014/main" id="{7443EDB0-A2A2-46F7-BB38-9A34E14B7DE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FF846B7-9FD3-430F-B6FE-7407867D78CD}"/>
              </a:ext>
            </a:extLst>
          </p:cNvPr>
          <p:cNvSpPr>
            <a:spLocks noGrp="1"/>
          </p:cNvSpPr>
          <p:nvPr>
            <p:ph type="sldNum" sz="quarter" idx="12"/>
          </p:nvPr>
        </p:nvSpPr>
        <p:spPr/>
        <p:txBody>
          <a:bodyPr/>
          <a:lstStyle/>
          <a:p>
            <a:fld id="{5A4CC84B-A136-4921-AE3A-6B98E8D77065}" type="slidenum">
              <a:rPr lang="en-GB" smtClean="0"/>
              <a:t>‹#›</a:t>
            </a:fld>
            <a:endParaRPr lang="en-GB"/>
          </a:p>
        </p:txBody>
      </p:sp>
    </p:spTree>
    <p:extLst>
      <p:ext uri="{BB962C8B-B14F-4D97-AF65-F5344CB8AC3E}">
        <p14:creationId xmlns:p14="http://schemas.microsoft.com/office/powerpoint/2010/main" val="3978018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14C3E1-A045-4B03-B2A1-4AA240234EE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EB22391-3624-4A41-91AA-3DA91662D53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DDCFC5E-8528-4E6A-82B4-50DE97AED1B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DA7FFCE-5623-4845-A948-876CB40F212D}"/>
              </a:ext>
            </a:extLst>
          </p:cNvPr>
          <p:cNvSpPr>
            <a:spLocks noGrp="1"/>
          </p:cNvSpPr>
          <p:nvPr>
            <p:ph type="dt" sz="half" idx="10"/>
          </p:nvPr>
        </p:nvSpPr>
        <p:spPr/>
        <p:txBody>
          <a:bodyPr/>
          <a:lstStyle/>
          <a:p>
            <a:fld id="{E6A852A2-15C2-4A83-8A90-43EAFEC52E46}" type="datetimeFigureOut">
              <a:rPr lang="en-GB" smtClean="0"/>
              <a:t>30/11/2022</a:t>
            </a:fld>
            <a:endParaRPr lang="en-GB"/>
          </a:p>
        </p:txBody>
      </p:sp>
      <p:sp>
        <p:nvSpPr>
          <p:cNvPr id="6" name="Footer Placeholder 5">
            <a:extLst>
              <a:ext uri="{FF2B5EF4-FFF2-40B4-BE49-F238E27FC236}">
                <a16:creationId xmlns:a16="http://schemas.microsoft.com/office/drawing/2014/main" id="{FB06BFAB-E80F-47C0-87B4-C2C31EED9E5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48A5E57-CF95-4326-8494-AA752BFBCB17}"/>
              </a:ext>
            </a:extLst>
          </p:cNvPr>
          <p:cNvSpPr>
            <a:spLocks noGrp="1"/>
          </p:cNvSpPr>
          <p:nvPr>
            <p:ph type="sldNum" sz="quarter" idx="12"/>
          </p:nvPr>
        </p:nvSpPr>
        <p:spPr/>
        <p:txBody>
          <a:bodyPr/>
          <a:lstStyle/>
          <a:p>
            <a:fld id="{5A4CC84B-A136-4921-AE3A-6B98E8D77065}" type="slidenum">
              <a:rPr lang="en-GB" smtClean="0"/>
              <a:t>‹#›</a:t>
            </a:fld>
            <a:endParaRPr lang="en-GB"/>
          </a:p>
        </p:txBody>
      </p:sp>
    </p:spTree>
    <p:extLst>
      <p:ext uri="{BB962C8B-B14F-4D97-AF65-F5344CB8AC3E}">
        <p14:creationId xmlns:p14="http://schemas.microsoft.com/office/powerpoint/2010/main" val="1235082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E41F74-AB90-405D-9A2A-B9225821F2F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584D668-44E3-467C-A45C-6F074DD802B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A89B1A6-27B4-4F88-A1C1-B26E9B91642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1A228F2-7051-425A-A02A-44E7DC4CC9D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C5CCF86-F0C6-455D-A07C-5936A548717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058DFEB-F4BC-4980-BDCD-78B5C4387E48}"/>
              </a:ext>
            </a:extLst>
          </p:cNvPr>
          <p:cNvSpPr>
            <a:spLocks noGrp="1"/>
          </p:cNvSpPr>
          <p:nvPr>
            <p:ph type="dt" sz="half" idx="10"/>
          </p:nvPr>
        </p:nvSpPr>
        <p:spPr/>
        <p:txBody>
          <a:bodyPr/>
          <a:lstStyle/>
          <a:p>
            <a:fld id="{E6A852A2-15C2-4A83-8A90-43EAFEC52E46}" type="datetimeFigureOut">
              <a:rPr lang="en-GB" smtClean="0"/>
              <a:t>30/11/2022</a:t>
            </a:fld>
            <a:endParaRPr lang="en-GB"/>
          </a:p>
        </p:txBody>
      </p:sp>
      <p:sp>
        <p:nvSpPr>
          <p:cNvPr id="8" name="Footer Placeholder 7">
            <a:extLst>
              <a:ext uri="{FF2B5EF4-FFF2-40B4-BE49-F238E27FC236}">
                <a16:creationId xmlns:a16="http://schemas.microsoft.com/office/drawing/2014/main" id="{F56958D9-1D17-4D4C-9864-F4BFD98DC25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454E89A-6C74-4A22-9660-0935200EE6EA}"/>
              </a:ext>
            </a:extLst>
          </p:cNvPr>
          <p:cNvSpPr>
            <a:spLocks noGrp="1"/>
          </p:cNvSpPr>
          <p:nvPr>
            <p:ph type="sldNum" sz="quarter" idx="12"/>
          </p:nvPr>
        </p:nvSpPr>
        <p:spPr/>
        <p:txBody>
          <a:bodyPr/>
          <a:lstStyle/>
          <a:p>
            <a:fld id="{5A4CC84B-A136-4921-AE3A-6B98E8D77065}" type="slidenum">
              <a:rPr lang="en-GB" smtClean="0"/>
              <a:t>‹#›</a:t>
            </a:fld>
            <a:endParaRPr lang="en-GB"/>
          </a:p>
        </p:txBody>
      </p:sp>
    </p:spTree>
    <p:extLst>
      <p:ext uri="{BB962C8B-B14F-4D97-AF65-F5344CB8AC3E}">
        <p14:creationId xmlns:p14="http://schemas.microsoft.com/office/powerpoint/2010/main" val="9026496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335E67-61DE-4AEA-B4D2-8718ED521F2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3B92A6C-86A1-4628-AD24-9E052E90842C}"/>
              </a:ext>
            </a:extLst>
          </p:cNvPr>
          <p:cNvSpPr>
            <a:spLocks noGrp="1"/>
          </p:cNvSpPr>
          <p:nvPr>
            <p:ph type="dt" sz="half" idx="10"/>
          </p:nvPr>
        </p:nvSpPr>
        <p:spPr/>
        <p:txBody>
          <a:bodyPr/>
          <a:lstStyle/>
          <a:p>
            <a:fld id="{E6A852A2-15C2-4A83-8A90-43EAFEC52E46}" type="datetimeFigureOut">
              <a:rPr lang="en-GB" smtClean="0"/>
              <a:t>30/11/2022</a:t>
            </a:fld>
            <a:endParaRPr lang="en-GB"/>
          </a:p>
        </p:txBody>
      </p:sp>
      <p:sp>
        <p:nvSpPr>
          <p:cNvPr id="4" name="Footer Placeholder 3">
            <a:extLst>
              <a:ext uri="{FF2B5EF4-FFF2-40B4-BE49-F238E27FC236}">
                <a16:creationId xmlns:a16="http://schemas.microsoft.com/office/drawing/2014/main" id="{029FE2CF-6AB9-4B89-A52A-389CCAFE8C9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AEFA9E4-0D97-4002-A7B5-9DD40531DF11}"/>
              </a:ext>
            </a:extLst>
          </p:cNvPr>
          <p:cNvSpPr>
            <a:spLocks noGrp="1"/>
          </p:cNvSpPr>
          <p:nvPr>
            <p:ph type="sldNum" sz="quarter" idx="12"/>
          </p:nvPr>
        </p:nvSpPr>
        <p:spPr/>
        <p:txBody>
          <a:bodyPr/>
          <a:lstStyle/>
          <a:p>
            <a:fld id="{5A4CC84B-A136-4921-AE3A-6B98E8D77065}" type="slidenum">
              <a:rPr lang="en-GB" smtClean="0"/>
              <a:t>‹#›</a:t>
            </a:fld>
            <a:endParaRPr lang="en-GB"/>
          </a:p>
        </p:txBody>
      </p:sp>
    </p:spTree>
    <p:extLst>
      <p:ext uri="{BB962C8B-B14F-4D97-AF65-F5344CB8AC3E}">
        <p14:creationId xmlns:p14="http://schemas.microsoft.com/office/powerpoint/2010/main" val="308777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FE12E46-531A-47E2-BC17-7EC216F96D23}"/>
              </a:ext>
            </a:extLst>
          </p:cNvPr>
          <p:cNvSpPr>
            <a:spLocks noGrp="1"/>
          </p:cNvSpPr>
          <p:nvPr>
            <p:ph type="dt" sz="half" idx="10"/>
          </p:nvPr>
        </p:nvSpPr>
        <p:spPr/>
        <p:txBody>
          <a:bodyPr/>
          <a:lstStyle/>
          <a:p>
            <a:fld id="{E6A852A2-15C2-4A83-8A90-43EAFEC52E46}" type="datetimeFigureOut">
              <a:rPr lang="en-GB" smtClean="0"/>
              <a:t>30/11/2022</a:t>
            </a:fld>
            <a:endParaRPr lang="en-GB"/>
          </a:p>
        </p:txBody>
      </p:sp>
      <p:sp>
        <p:nvSpPr>
          <p:cNvPr id="3" name="Footer Placeholder 2">
            <a:extLst>
              <a:ext uri="{FF2B5EF4-FFF2-40B4-BE49-F238E27FC236}">
                <a16:creationId xmlns:a16="http://schemas.microsoft.com/office/drawing/2014/main" id="{F8B5F255-9719-42B8-868D-E257DEE2613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6750C88-9E24-4C68-B64A-EBDD91B60DB7}"/>
              </a:ext>
            </a:extLst>
          </p:cNvPr>
          <p:cNvSpPr>
            <a:spLocks noGrp="1"/>
          </p:cNvSpPr>
          <p:nvPr>
            <p:ph type="sldNum" sz="quarter" idx="12"/>
          </p:nvPr>
        </p:nvSpPr>
        <p:spPr/>
        <p:txBody>
          <a:bodyPr/>
          <a:lstStyle/>
          <a:p>
            <a:fld id="{5A4CC84B-A136-4921-AE3A-6B98E8D77065}" type="slidenum">
              <a:rPr lang="en-GB" smtClean="0"/>
              <a:t>‹#›</a:t>
            </a:fld>
            <a:endParaRPr lang="en-GB"/>
          </a:p>
        </p:txBody>
      </p:sp>
    </p:spTree>
    <p:extLst>
      <p:ext uri="{BB962C8B-B14F-4D97-AF65-F5344CB8AC3E}">
        <p14:creationId xmlns:p14="http://schemas.microsoft.com/office/powerpoint/2010/main" val="24271379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1A92D8-49BA-472B-B094-7E0B4CE042F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6B74DB0-8EA6-43F0-90E6-2BCE9B10221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752E121-5A5C-4C67-9878-60D900774E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037D9F3-642E-45C0-BB30-EF3F7A579AF5}"/>
              </a:ext>
            </a:extLst>
          </p:cNvPr>
          <p:cNvSpPr>
            <a:spLocks noGrp="1"/>
          </p:cNvSpPr>
          <p:nvPr>
            <p:ph type="dt" sz="half" idx="10"/>
          </p:nvPr>
        </p:nvSpPr>
        <p:spPr/>
        <p:txBody>
          <a:bodyPr/>
          <a:lstStyle/>
          <a:p>
            <a:fld id="{E6A852A2-15C2-4A83-8A90-43EAFEC52E46}" type="datetimeFigureOut">
              <a:rPr lang="en-GB" smtClean="0"/>
              <a:t>30/11/2022</a:t>
            </a:fld>
            <a:endParaRPr lang="en-GB"/>
          </a:p>
        </p:txBody>
      </p:sp>
      <p:sp>
        <p:nvSpPr>
          <p:cNvPr id="6" name="Footer Placeholder 5">
            <a:extLst>
              <a:ext uri="{FF2B5EF4-FFF2-40B4-BE49-F238E27FC236}">
                <a16:creationId xmlns:a16="http://schemas.microsoft.com/office/drawing/2014/main" id="{A65023B4-54A5-48CA-A0FD-3C6AA282328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A8DD8F6-CC74-45E4-84CE-90306C055765}"/>
              </a:ext>
            </a:extLst>
          </p:cNvPr>
          <p:cNvSpPr>
            <a:spLocks noGrp="1"/>
          </p:cNvSpPr>
          <p:nvPr>
            <p:ph type="sldNum" sz="quarter" idx="12"/>
          </p:nvPr>
        </p:nvSpPr>
        <p:spPr/>
        <p:txBody>
          <a:bodyPr/>
          <a:lstStyle/>
          <a:p>
            <a:fld id="{5A4CC84B-A136-4921-AE3A-6B98E8D77065}" type="slidenum">
              <a:rPr lang="en-GB" smtClean="0"/>
              <a:t>‹#›</a:t>
            </a:fld>
            <a:endParaRPr lang="en-GB"/>
          </a:p>
        </p:txBody>
      </p:sp>
    </p:spTree>
    <p:extLst>
      <p:ext uri="{BB962C8B-B14F-4D97-AF65-F5344CB8AC3E}">
        <p14:creationId xmlns:p14="http://schemas.microsoft.com/office/powerpoint/2010/main" val="9423266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B0C2F-4CF4-46DF-B0F2-1EBC5F32B16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E2DA407-665C-4FF5-BA8C-23975261801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E287C7C-7233-442D-A152-65561C679B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BE252BA-E849-446A-BA8F-A96BFF7F4185}"/>
              </a:ext>
            </a:extLst>
          </p:cNvPr>
          <p:cNvSpPr>
            <a:spLocks noGrp="1"/>
          </p:cNvSpPr>
          <p:nvPr>
            <p:ph type="dt" sz="half" idx="10"/>
          </p:nvPr>
        </p:nvSpPr>
        <p:spPr/>
        <p:txBody>
          <a:bodyPr/>
          <a:lstStyle/>
          <a:p>
            <a:fld id="{E6A852A2-15C2-4A83-8A90-43EAFEC52E46}" type="datetimeFigureOut">
              <a:rPr lang="en-GB" smtClean="0"/>
              <a:t>30/11/2022</a:t>
            </a:fld>
            <a:endParaRPr lang="en-GB"/>
          </a:p>
        </p:txBody>
      </p:sp>
      <p:sp>
        <p:nvSpPr>
          <p:cNvPr id="6" name="Footer Placeholder 5">
            <a:extLst>
              <a:ext uri="{FF2B5EF4-FFF2-40B4-BE49-F238E27FC236}">
                <a16:creationId xmlns:a16="http://schemas.microsoft.com/office/drawing/2014/main" id="{E8CC5430-E946-4E90-A27B-6657CEC0F25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A4F3751-5B28-4BAF-9390-71035DF13BEE}"/>
              </a:ext>
            </a:extLst>
          </p:cNvPr>
          <p:cNvSpPr>
            <a:spLocks noGrp="1"/>
          </p:cNvSpPr>
          <p:nvPr>
            <p:ph type="sldNum" sz="quarter" idx="12"/>
          </p:nvPr>
        </p:nvSpPr>
        <p:spPr/>
        <p:txBody>
          <a:bodyPr/>
          <a:lstStyle/>
          <a:p>
            <a:fld id="{5A4CC84B-A136-4921-AE3A-6B98E8D77065}" type="slidenum">
              <a:rPr lang="en-GB" smtClean="0"/>
              <a:t>‹#›</a:t>
            </a:fld>
            <a:endParaRPr lang="en-GB"/>
          </a:p>
        </p:txBody>
      </p:sp>
    </p:spTree>
    <p:extLst>
      <p:ext uri="{BB962C8B-B14F-4D97-AF65-F5344CB8AC3E}">
        <p14:creationId xmlns:p14="http://schemas.microsoft.com/office/powerpoint/2010/main" val="26808513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5BC92CE-043E-4427-A582-CD6336451E2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15BDE91-ACF5-4512-A944-39511DD0C02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DD460DA-0311-4568-BC96-ACA57140D56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A852A2-15C2-4A83-8A90-43EAFEC52E46}" type="datetimeFigureOut">
              <a:rPr lang="en-GB" smtClean="0"/>
              <a:t>30/11/2022</a:t>
            </a:fld>
            <a:endParaRPr lang="en-GB"/>
          </a:p>
        </p:txBody>
      </p:sp>
      <p:sp>
        <p:nvSpPr>
          <p:cNvPr id="5" name="Footer Placeholder 4">
            <a:extLst>
              <a:ext uri="{FF2B5EF4-FFF2-40B4-BE49-F238E27FC236}">
                <a16:creationId xmlns:a16="http://schemas.microsoft.com/office/drawing/2014/main" id="{07BBA2D4-9DE6-4964-B25B-45F31E2038B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DCFCADC-C310-412C-AF8F-77C199F5B61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4CC84B-A136-4921-AE3A-6B98E8D77065}" type="slidenum">
              <a:rPr lang="en-GB" smtClean="0"/>
              <a:t>‹#›</a:t>
            </a:fld>
            <a:endParaRPr lang="en-GB"/>
          </a:p>
        </p:txBody>
      </p:sp>
    </p:spTree>
    <p:extLst>
      <p:ext uri="{BB962C8B-B14F-4D97-AF65-F5344CB8AC3E}">
        <p14:creationId xmlns:p14="http://schemas.microsoft.com/office/powerpoint/2010/main" val="35825806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1.tmp"/><Relationship Id="rId3" Type="http://schemas.openxmlformats.org/officeDocument/2006/relationships/diagramLayout" Target="../diagrams/layout2.xml"/><Relationship Id="rId7" Type="http://schemas.openxmlformats.org/officeDocument/2006/relationships/image" Target="../media/image10.tmp"/><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32">
            <a:extLst>
              <a:ext uri="{FF2B5EF4-FFF2-40B4-BE49-F238E27FC236}">
                <a16:creationId xmlns:a16="http://schemas.microsoft.com/office/drawing/2014/main" id="{4E1BEB12-92AF-4445-98AD-4C7756E7C9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D0522C2C-7B5C-48A7-A969-03941E5D2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7"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69476" y="220196"/>
            <a:ext cx="9422524" cy="6637806"/>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9" name="Oval 38">
            <a:extLst>
              <a:ext uri="{FF2B5EF4-FFF2-40B4-BE49-F238E27FC236}">
                <a16:creationId xmlns:a16="http://schemas.microsoft.com/office/drawing/2014/main" id="{D6EE29F2-D77F-4BD0-A20B-334D316A1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09800" y="2099696"/>
            <a:ext cx="1942241" cy="188955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41" name="Arc 40">
            <a:extLst>
              <a:ext uri="{FF2B5EF4-FFF2-40B4-BE49-F238E27FC236}">
                <a16:creationId xmlns:a16="http://schemas.microsoft.com/office/drawing/2014/main" id="{22D09ED2-868F-42C6-866E-F92E0CEF3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520172">
            <a:off x="1613162" y="1492572"/>
            <a:ext cx="2987899" cy="2987899"/>
          </a:xfrm>
          <a:prstGeom prst="arc">
            <a:avLst>
              <a:gd name="adj1" fmla="val 14455503"/>
              <a:gd name="adj2" fmla="val 227775"/>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pic>
        <p:nvPicPr>
          <p:cNvPr id="5" name="Picture 4">
            <a:extLst>
              <a:ext uri="{FF2B5EF4-FFF2-40B4-BE49-F238E27FC236}">
                <a16:creationId xmlns:a16="http://schemas.microsoft.com/office/drawing/2014/main" id="{9ECC4C68-286B-41E8-A2B0-568429E2F3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3690" y="182181"/>
            <a:ext cx="3759382" cy="1009056"/>
          </a:xfrm>
          <a:prstGeom prst="rect">
            <a:avLst/>
          </a:prstGeom>
        </p:spPr>
      </p:pic>
      <p:sp>
        <p:nvSpPr>
          <p:cNvPr id="8" name="Title 7">
            <a:extLst>
              <a:ext uri="{FF2B5EF4-FFF2-40B4-BE49-F238E27FC236}">
                <a16:creationId xmlns:a16="http://schemas.microsoft.com/office/drawing/2014/main" id="{FE5EC67F-624C-466E-B49C-00135F34AC33}"/>
              </a:ext>
            </a:extLst>
          </p:cNvPr>
          <p:cNvSpPr>
            <a:spLocks noGrp="1"/>
          </p:cNvSpPr>
          <p:nvPr>
            <p:ph type="ctrTitle"/>
          </p:nvPr>
        </p:nvSpPr>
        <p:spPr>
          <a:xfrm>
            <a:off x="2841071" y="4162399"/>
            <a:ext cx="9144000" cy="2387600"/>
          </a:xfrm>
        </p:spPr>
        <p:txBody>
          <a:bodyPr>
            <a:normAutofit fontScale="90000"/>
          </a:bodyPr>
          <a:lstStyle/>
          <a:p>
            <a:pPr algn="r"/>
            <a:r>
              <a:rPr lang="en-US" b="1" dirty="0"/>
              <a:t>The VAST Programme Introduction</a:t>
            </a:r>
            <a:br>
              <a:rPr lang="en-US" dirty="0"/>
            </a:br>
            <a:br>
              <a:rPr lang="en-US" dirty="0"/>
            </a:br>
            <a:r>
              <a:rPr lang="en-GB" sz="3100" dirty="0"/>
              <a:t>NW PCC </a:t>
            </a:r>
            <a:r>
              <a:rPr lang="en-GB" sz="3100" dirty="0" err="1"/>
              <a:t>SiC</a:t>
            </a:r>
            <a:r>
              <a:rPr lang="en-GB" sz="3100" dirty="0"/>
              <a:t> LTV ODN </a:t>
            </a:r>
            <a:br>
              <a:rPr lang="en-GB" sz="3100" dirty="0"/>
            </a:br>
            <a:r>
              <a:rPr lang="en-GB" sz="3100" dirty="0"/>
              <a:t>(North West Paediatric Critical Care, Surgery in Children &amp; Long Term Ventilation Operational Delivery Network )</a:t>
            </a:r>
            <a:endParaRPr lang="en-GB" dirty="0"/>
          </a:p>
        </p:txBody>
      </p:sp>
    </p:spTree>
    <p:extLst>
      <p:ext uri="{BB962C8B-B14F-4D97-AF65-F5344CB8AC3E}">
        <p14:creationId xmlns:p14="http://schemas.microsoft.com/office/powerpoint/2010/main" val="386740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27D088D-E142-4236-A846-6CBBAD72C2F5}"/>
              </a:ext>
            </a:extLst>
          </p:cNvPr>
          <p:cNvSpPr>
            <a:spLocks noGrp="1"/>
          </p:cNvSpPr>
          <p:nvPr>
            <p:ph type="title"/>
          </p:nvPr>
        </p:nvSpPr>
        <p:spPr>
          <a:xfrm>
            <a:off x="1171074" y="1396686"/>
            <a:ext cx="3240506" cy="4064628"/>
          </a:xfrm>
        </p:spPr>
        <p:txBody>
          <a:bodyPr>
            <a:normAutofit/>
          </a:bodyPr>
          <a:lstStyle/>
          <a:p>
            <a:pPr algn="ctr"/>
            <a:r>
              <a:rPr lang="en-GB" dirty="0">
                <a:solidFill>
                  <a:srgbClr val="FFFFFF"/>
                </a:solidFill>
              </a:rPr>
              <a:t>What is the VAST Programme?</a:t>
            </a:r>
          </a:p>
        </p:txBody>
      </p:sp>
      <p:sp>
        <p:nvSpPr>
          <p:cNvPr id="21" name="Arc 20">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3" name="Oval 22">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0C90F0CC-D10A-4BB6-ADF4-6D8B0BDBBD5C}"/>
              </a:ext>
            </a:extLst>
          </p:cNvPr>
          <p:cNvSpPr>
            <a:spLocks noGrp="1"/>
          </p:cNvSpPr>
          <p:nvPr>
            <p:ph idx="1"/>
          </p:nvPr>
        </p:nvSpPr>
        <p:spPr>
          <a:xfrm>
            <a:off x="5370153" y="1396686"/>
            <a:ext cx="5536397" cy="4979705"/>
          </a:xfrm>
        </p:spPr>
        <p:txBody>
          <a:bodyPr>
            <a:noAutofit/>
          </a:bodyPr>
          <a:lstStyle/>
          <a:p>
            <a:r>
              <a:rPr lang="en-GB" sz="2400" dirty="0"/>
              <a:t>Valuing All Staff Together (VAST)</a:t>
            </a:r>
          </a:p>
          <a:p>
            <a:pPr marL="0" indent="0">
              <a:buNone/>
            </a:pPr>
            <a:endParaRPr lang="en-GB" sz="2400" dirty="0"/>
          </a:p>
          <a:p>
            <a:r>
              <a:rPr lang="en-GB" sz="2400" dirty="0"/>
              <a:t>Reflect on the impact on staff wellbeing, following their experiences during COVID-19 &amp; RSV surge and the following Winter Pressures within paediatric areas.</a:t>
            </a:r>
          </a:p>
          <a:p>
            <a:pPr marL="0" indent="0">
              <a:buNone/>
            </a:pPr>
            <a:endParaRPr lang="en-GB" sz="2400" dirty="0"/>
          </a:p>
          <a:p>
            <a:r>
              <a:rPr lang="en-GB" sz="2400" dirty="0"/>
              <a:t>All Staff: clinical and non-clinical staff working within paediatric services during COVID-19 and Winter RSV Surge</a:t>
            </a:r>
          </a:p>
          <a:p>
            <a:pPr marL="0" indent="0">
              <a:buNone/>
            </a:pPr>
            <a:endParaRPr lang="en-GB" sz="2400" dirty="0"/>
          </a:p>
          <a:p>
            <a:r>
              <a:rPr lang="en-GB" sz="2400" dirty="0"/>
              <a:t>Growing &amp; Training our future workforce to make the NHS the best place to work.</a:t>
            </a:r>
          </a:p>
          <a:p>
            <a:pPr marL="0" indent="0">
              <a:buNone/>
            </a:pPr>
            <a:endParaRPr lang="en-GB" sz="2000" dirty="0"/>
          </a:p>
        </p:txBody>
      </p:sp>
    </p:spTree>
    <p:extLst>
      <p:ext uri="{BB962C8B-B14F-4D97-AF65-F5344CB8AC3E}">
        <p14:creationId xmlns:p14="http://schemas.microsoft.com/office/powerpoint/2010/main" val="1376419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fade">
                                      <p:cBhvr>
                                        <p:cTn id="18"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5" name="Rectangle 50">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Freeform: Shape 52">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2"/>
          </a:solidFill>
          <a:ln w="8199"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D0CFD6BC-DF2F-47C8-BB98-51799EA3DC2F}"/>
              </a:ext>
            </a:extLst>
          </p:cNvPr>
          <p:cNvSpPr>
            <a:spLocks noGrp="1"/>
          </p:cNvSpPr>
          <p:nvPr>
            <p:ph type="title"/>
          </p:nvPr>
        </p:nvSpPr>
        <p:spPr>
          <a:xfrm>
            <a:off x="838200" y="401221"/>
            <a:ext cx="10515600" cy="1348065"/>
          </a:xfrm>
        </p:spPr>
        <p:txBody>
          <a:bodyPr>
            <a:normAutofit/>
          </a:bodyPr>
          <a:lstStyle/>
          <a:p>
            <a:r>
              <a:rPr lang="en-GB" sz="5400" dirty="0">
                <a:solidFill>
                  <a:srgbClr val="FFFFFF"/>
                </a:solidFill>
              </a:rPr>
              <a:t>Aim of the VAST Programme</a:t>
            </a:r>
          </a:p>
        </p:txBody>
      </p:sp>
      <p:sp>
        <p:nvSpPr>
          <p:cNvPr id="3" name="Content Placeholder 2">
            <a:extLst>
              <a:ext uri="{FF2B5EF4-FFF2-40B4-BE49-F238E27FC236}">
                <a16:creationId xmlns:a16="http://schemas.microsoft.com/office/drawing/2014/main" id="{8B86F574-1F6D-4550-A3CB-D7D7DDF114DB}"/>
              </a:ext>
            </a:extLst>
          </p:cNvPr>
          <p:cNvSpPr>
            <a:spLocks noGrp="1"/>
          </p:cNvSpPr>
          <p:nvPr>
            <p:ph idx="1"/>
          </p:nvPr>
        </p:nvSpPr>
        <p:spPr>
          <a:xfrm>
            <a:off x="968740" y="2748635"/>
            <a:ext cx="10251472" cy="2869035"/>
          </a:xfrm>
        </p:spPr>
        <p:txBody>
          <a:bodyPr>
            <a:normAutofit/>
          </a:bodyPr>
          <a:lstStyle/>
          <a:p>
            <a:pPr marL="0" indent="0" algn="ctr">
              <a:buNone/>
            </a:pPr>
            <a:r>
              <a:rPr lang="en-GB" sz="3600" dirty="0"/>
              <a:t>The key aim of the VAST programme is around recognising the recent challenging times faced by the NHS, and the impact this has had on staff wellbeing in children’s areas, to further grow, train and develop the future workforce</a:t>
            </a:r>
            <a:endParaRPr lang="en-GB" sz="3600" dirty="0">
              <a:effectLst/>
              <a:ea typeface="DengXian" panose="020B0503020204020204" pitchFamily="2" charset="-122"/>
              <a:cs typeface="Arial" panose="020B0604020202020204" pitchFamily="34" charset="0"/>
            </a:endParaRPr>
          </a:p>
          <a:p>
            <a:pPr marL="0" indent="0">
              <a:buNone/>
            </a:pPr>
            <a:endParaRPr lang="en-GB" sz="2200" dirty="0"/>
          </a:p>
        </p:txBody>
      </p:sp>
    </p:spTree>
    <p:extLst>
      <p:ext uri="{BB962C8B-B14F-4D97-AF65-F5344CB8AC3E}">
        <p14:creationId xmlns:p14="http://schemas.microsoft.com/office/powerpoint/2010/main" val="2217384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5DB3719-6FDC-4E5D-891D-FF40B7300F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49E9279-A169-4767-91A5-DFCF2296B062}"/>
              </a:ext>
            </a:extLst>
          </p:cNvPr>
          <p:cNvSpPr>
            <a:spLocks noGrp="1"/>
          </p:cNvSpPr>
          <p:nvPr>
            <p:ph type="title"/>
          </p:nvPr>
        </p:nvSpPr>
        <p:spPr>
          <a:xfrm>
            <a:off x="838200" y="365125"/>
            <a:ext cx="10515600" cy="1325563"/>
          </a:xfrm>
        </p:spPr>
        <p:txBody>
          <a:bodyPr>
            <a:normAutofit/>
          </a:bodyPr>
          <a:lstStyle/>
          <a:p>
            <a:r>
              <a:rPr lang="en-GB" sz="5400" dirty="0"/>
              <a:t>Objectives of the VAST Programme</a:t>
            </a:r>
          </a:p>
        </p:txBody>
      </p:sp>
      <p:sp>
        <p:nvSpPr>
          <p:cNvPr id="11" name="sketch line">
            <a:extLst>
              <a:ext uri="{FF2B5EF4-FFF2-40B4-BE49-F238E27FC236}">
                <a16:creationId xmlns:a16="http://schemas.microsoft.com/office/drawing/2014/main" id="{E0CBAC23-2E3F-4A90-BA59-F8299F6A54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1865313"/>
            <a:ext cx="10424160" cy="18288"/>
          </a:xfrm>
          <a:custGeom>
            <a:avLst/>
            <a:gdLst>
              <a:gd name="connsiteX0" fmla="*/ 0 w 10424160"/>
              <a:gd name="connsiteY0" fmla="*/ 0 h 18288"/>
              <a:gd name="connsiteX1" fmla="*/ 903427 w 10424160"/>
              <a:gd name="connsiteY1" fmla="*/ 0 h 18288"/>
              <a:gd name="connsiteX2" fmla="*/ 1389888 w 10424160"/>
              <a:gd name="connsiteY2" fmla="*/ 0 h 18288"/>
              <a:gd name="connsiteX3" fmla="*/ 2189074 w 10424160"/>
              <a:gd name="connsiteY3" fmla="*/ 0 h 18288"/>
              <a:gd name="connsiteX4" fmla="*/ 2675534 w 10424160"/>
              <a:gd name="connsiteY4" fmla="*/ 0 h 18288"/>
              <a:gd name="connsiteX5" fmla="*/ 3370478 w 10424160"/>
              <a:gd name="connsiteY5" fmla="*/ 0 h 18288"/>
              <a:gd name="connsiteX6" fmla="*/ 4169664 w 10424160"/>
              <a:gd name="connsiteY6" fmla="*/ 0 h 18288"/>
              <a:gd name="connsiteX7" fmla="*/ 4551883 w 10424160"/>
              <a:gd name="connsiteY7" fmla="*/ 0 h 18288"/>
              <a:gd name="connsiteX8" fmla="*/ 4934102 w 10424160"/>
              <a:gd name="connsiteY8" fmla="*/ 0 h 18288"/>
              <a:gd name="connsiteX9" fmla="*/ 5837530 w 10424160"/>
              <a:gd name="connsiteY9" fmla="*/ 0 h 18288"/>
              <a:gd name="connsiteX10" fmla="*/ 6532474 w 10424160"/>
              <a:gd name="connsiteY10" fmla="*/ 0 h 18288"/>
              <a:gd name="connsiteX11" fmla="*/ 6914693 w 10424160"/>
              <a:gd name="connsiteY11" fmla="*/ 0 h 18288"/>
              <a:gd name="connsiteX12" fmla="*/ 7609637 w 10424160"/>
              <a:gd name="connsiteY12" fmla="*/ 0 h 18288"/>
              <a:gd name="connsiteX13" fmla="*/ 8513064 w 10424160"/>
              <a:gd name="connsiteY13" fmla="*/ 0 h 18288"/>
              <a:gd name="connsiteX14" fmla="*/ 9103766 w 10424160"/>
              <a:gd name="connsiteY14" fmla="*/ 0 h 18288"/>
              <a:gd name="connsiteX15" fmla="*/ 9694469 w 10424160"/>
              <a:gd name="connsiteY15" fmla="*/ 0 h 18288"/>
              <a:gd name="connsiteX16" fmla="*/ 10424160 w 10424160"/>
              <a:gd name="connsiteY16" fmla="*/ 0 h 18288"/>
              <a:gd name="connsiteX17" fmla="*/ 10424160 w 10424160"/>
              <a:gd name="connsiteY17" fmla="*/ 18288 h 18288"/>
              <a:gd name="connsiteX18" fmla="*/ 9729216 w 10424160"/>
              <a:gd name="connsiteY18" fmla="*/ 18288 h 18288"/>
              <a:gd name="connsiteX19" fmla="*/ 8930030 w 10424160"/>
              <a:gd name="connsiteY19" fmla="*/ 18288 h 18288"/>
              <a:gd name="connsiteX20" fmla="*/ 8130845 w 10424160"/>
              <a:gd name="connsiteY20" fmla="*/ 18288 h 18288"/>
              <a:gd name="connsiteX21" fmla="*/ 7644384 w 10424160"/>
              <a:gd name="connsiteY21" fmla="*/ 18288 h 18288"/>
              <a:gd name="connsiteX22" fmla="*/ 6740957 w 10424160"/>
              <a:gd name="connsiteY22" fmla="*/ 18288 h 18288"/>
              <a:gd name="connsiteX23" fmla="*/ 6046013 w 10424160"/>
              <a:gd name="connsiteY23" fmla="*/ 18288 h 18288"/>
              <a:gd name="connsiteX24" fmla="*/ 5663794 w 10424160"/>
              <a:gd name="connsiteY24" fmla="*/ 18288 h 18288"/>
              <a:gd name="connsiteX25" fmla="*/ 4968850 w 10424160"/>
              <a:gd name="connsiteY25" fmla="*/ 18288 h 18288"/>
              <a:gd name="connsiteX26" fmla="*/ 4378147 w 10424160"/>
              <a:gd name="connsiteY26" fmla="*/ 18288 h 18288"/>
              <a:gd name="connsiteX27" fmla="*/ 3787445 w 10424160"/>
              <a:gd name="connsiteY27" fmla="*/ 18288 h 18288"/>
              <a:gd name="connsiteX28" fmla="*/ 3196742 w 10424160"/>
              <a:gd name="connsiteY28" fmla="*/ 18288 h 18288"/>
              <a:gd name="connsiteX29" fmla="*/ 2606040 w 10424160"/>
              <a:gd name="connsiteY29" fmla="*/ 18288 h 18288"/>
              <a:gd name="connsiteX30" fmla="*/ 1806854 w 10424160"/>
              <a:gd name="connsiteY30" fmla="*/ 18288 h 18288"/>
              <a:gd name="connsiteX31" fmla="*/ 1111910 w 10424160"/>
              <a:gd name="connsiteY31" fmla="*/ 18288 h 18288"/>
              <a:gd name="connsiteX32" fmla="*/ 729691 w 10424160"/>
              <a:gd name="connsiteY32" fmla="*/ 18288 h 18288"/>
              <a:gd name="connsiteX33" fmla="*/ 0 w 10424160"/>
              <a:gd name="connsiteY33" fmla="*/ 18288 h 18288"/>
              <a:gd name="connsiteX34" fmla="*/ 0 w 10424160"/>
              <a:gd name="connsiteY34"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4160" h="18288" fill="none" extrusionOk="0">
                <a:moveTo>
                  <a:pt x="0" y="0"/>
                </a:moveTo>
                <a:cubicBezTo>
                  <a:pt x="251416" y="-3874"/>
                  <a:pt x="479411" y="-20508"/>
                  <a:pt x="903427" y="0"/>
                </a:cubicBezTo>
                <a:cubicBezTo>
                  <a:pt x="1327443" y="20508"/>
                  <a:pt x="1177990" y="-7387"/>
                  <a:pt x="1389888" y="0"/>
                </a:cubicBezTo>
                <a:cubicBezTo>
                  <a:pt x="1601786" y="7387"/>
                  <a:pt x="1928602" y="-6697"/>
                  <a:pt x="2189074" y="0"/>
                </a:cubicBezTo>
                <a:cubicBezTo>
                  <a:pt x="2449546" y="6697"/>
                  <a:pt x="2440085" y="-21144"/>
                  <a:pt x="2675534" y="0"/>
                </a:cubicBezTo>
                <a:cubicBezTo>
                  <a:pt x="2910983" y="21144"/>
                  <a:pt x="3026158" y="-11124"/>
                  <a:pt x="3370478" y="0"/>
                </a:cubicBezTo>
                <a:cubicBezTo>
                  <a:pt x="3714798" y="11124"/>
                  <a:pt x="3864539" y="-10660"/>
                  <a:pt x="4169664" y="0"/>
                </a:cubicBezTo>
                <a:cubicBezTo>
                  <a:pt x="4474789" y="10660"/>
                  <a:pt x="4471218" y="16488"/>
                  <a:pt x="4551883" y="0"/>
                </a:cubicBezTo>
                <a:cubicBezTo>
                  <a:pt x="4632548" y="-16488"/>
                  <a:pt x="4786830" y="7986"/>
                  <a:pt x="4934102" y="0"/>
                </a:cubicBezTo>
                <a:cubicBezTo>
                  <a:pt x="5081374" y="-7986"/>
                  <a:pt x="5575881" y="-33003"/>
                  <a:pt x="5837530" y="0"/>
                </a:cubicBezTo>
                <a:cubicBezTo>
                  <a:pt x="6099179" y="33003"/>
                  <a:pt x="6305895" y="14170"/>
                  <a:pt x="6532474" y="0"/>
                </a:cubicBezTo>
                <a:cubicBezTo>
                  <a:pt x="6759053" y="-14170"/>
                  <a:pt x="6726707" y="16121"/>
                  <a:pt x="6914693" y="0"/>
                </a:cubicBezTo>
                <a:cubicBezTo>
                  <a:pt x="7102679" y="-16121"/>
                  <a:pt x="7397857" y="32594"/>
                  <a:pt x="7609637" y="0"/>
                </a:cubicBezTo>
                <a:cubicBezTo>
                  <a:pt x="7821417" y="-32594"/>
                  <a:pt x="8141235" y="-3745"/>
                  <a:pt x="8513064" y="0"/>
                </a:cubicBezTo>
                <a:cubicBezTo>
                  <a:pt x="8884893" y="3745"/>
                  <a:pt x="8877548" y="3359"/>
                  <a:pt x="9103766" y="0"/>
                </a:cubicBezTo>
                <a:cubicBezTo>
                  <a:pt x="9329984" y="-3359"/>
                  <a:pt x="9545570" y="-17843"/>
                  <a:pt x="9694469" y="0"/>
                </a:cubicBezTo>
                <a:cubicBezTo>
                  <a:pt x="9843368" y="17843"/>
                  <a:pt x="10162477" y="-1217"/>
                  <a:pt x="10424160" y="0"/>
                </a:cubicBezTo>
                <a:cubicBezTo>
                  <a:pt x="10424498" y="7640"/>
                  <a:pt x="10423710" y="11289"/>
                  <a:pt x="10424160" y="18288"/>
                </a:cubicBezTo>
                <a:cubicBezTo>
                  <a:pt x="10184680" y="20716"/>
                  <a:pt x="10034768" y="-9357"/>
                  <a:pt x="9729216" y="18288"/>
                </a:cubicBezTo>
                <a:cubicBezTo>
                  <a:pt x="9423664" y="45933"/>
                  <a:pt x="9309220" y="36372"/>
                  <a:pt x="8930030" y="18288"/>
                </a:cubicBezTo>
                <a:cubicBezTo>
                  <a:pt x="8550840" y="204"/>
                  <a:pt x="8513376" y="34707"/>
                  <a:pt x="8130845" y="18288"/>
                </a:cubicBezTo>
                <a:cubicBezTo>
                  <a:pt x="7748315" y="1869"/>
                  <a:pt x="7864674" y="19659"/>
                  <a:pt x="7644384" y="18288"/>
                </a:cubicBezTo>
                <a:cubicBezTo>
                  <a:pt x="7424094" y="16917"/>
                  <a:pt x="6947001" y="55680"/>
                  <a:pt x="6740957" y="18288"/>
                </a:cubicBezTo>
                <a:cubicBezTo>
                  <a:pt x="6534913" y="-19104"/>
                  <a:pt x="6313809" y="33391"/>
                  <a:pt x="6046013" y="18288"/>
                </a:cubicBezTo>
                <a:cubicBezTo>
                  <a:pt x="5778217" y="3185"/>
                  <a:pt x="5786775" y="1439"/>
                  <a:pt x="5663794" y="18288"/>
                </a:cubicBezTo>
                <a:cubicBezTo>
                  <a:pt x="5540813" y="35137"/>
                  <a:pt x="5204724" y="25434"/>
                  <a:pt x="4968850" y="18288"/>
                </a:cubicBezTo>
                <a:cubicBezTo>
                  <a:pt x="4732976" y="11142"/>
                  <a:pt x="4559928" y="34568"/>
                  <a:pt x="4378147" y="18288"/>
                </a:cubicBezTo>
                <a:cubicBezTo>
                  <a:pt x="4196366" y="2008"/>
                  <a:pt x="3992200" y="35409"/>
                  <a:pt x="3787445" y="18288"/>
                </a:cubicBezTo>
                <a:cubicBezTo>
                  <a:pt x="3582690" y="1167"/>
                  <a:pt x="3488876" y="-7583"/>
                  <a:pt x="3196742" y="18288"/>
                </a:cubicBezTo>
                <a:cubicBezTo>
                  <a:pt x="2904608" y="44159"/>
                  <a:pt x="2729828" y="45906"/>
                  <a:pt x="2606040" y="18288"/>
                </a:cubicBezTo>
                <a:cubicBezTo>
                  <a:pt x="2482252" y="-9330"/>
                  <a:pt x="2000672" y="-5498"/>
                  <a:pt x="1806854" y="18288"/>
                </a:cubicBezTo>
                <a:cubicBezTo>
                  <a:pt x="1613036" y="42074"/>
                  <a:pt x="1310933" y="-4240"/>
                  <a:pt x="1111910" y="18288"/>
                </a:cubicBezTo>
                <a:cubicBezTo>
                  <a:pt x="912887" y="40816"/>
                  <a:pt x="891560" y="1701"/>
                  <a:pt x="729691" y="18288"/>
                </a:cubicBezTo>
                <a:cubicBezTo>
                  <a:pt x="567822" y="34875"/>
                  <a:pt x="203025" y="34462"/>
                  <a:pt x="0" y="18288"/>
                </a:cubicBezTo>
                <a:cubicBezTo>
                  <a:pt x="-82" y="11708"/>
                  <a:pt x="-178" y="8956"/>
                  <a:pt x="0" y="0"/>
                </a:cubicBezTo>
                <a:close/>
              </a:path>
              <a:path w="10424160" h="18288" stroke="0" extrusionOk="0">
                <a:moveTo>
                  <a:pt x="0" y="0"/>
                </a:moveTo>
                <a:cubicBezTo>
                  <a:pt x="119910" y="17195"/>
                  <a:pt x="345032" y="1652"/>
                  <a:pt x="590702" y="0"/>
                </a:cubicBezTo>
                <a:cubicBezTo>
                  <a:pt x="836372" y="-1652"/>
                  <a:pt x="830717" y="-10944"/>
                  <a:pt x="972922" y="0"/>
                </a:cubicBezTo>
                <a:cubicBezTo>
                  <a:pt x="1115127" y="10944"/>
                  <a:pt x="1638708" y="17269"/>
                  <a:pt x="1876349" y="0"/>
                </a:cubicBezTo>
                <a:cubicBezTo>
                  <a:pt x="2113990" y="-17269"/>
                  <a:pt x="2263529" y="27642"/>
                  <a:pt x="2467051" y="0"/>
                </a:cubicBezTo>
                <a:cubicBezTo>
                  <a:pt x="2670573" y="-27642"/>
                  <a:pt x="2867743" y="-1552"/>
                  <a:pt x="3057754" y="0"/>
                </a:cubicBezTo>
                <a:cubicBezTo>
                  <a:pt x="3247765" y="1552"/>
                  <a:pt x="3729099" y="45169"/>
                  <a:pt x="3961181" y="0"/>
                </a:cubicBezTo>
                <a:cubicBezTo>
                  <a:pt x="4193263" y="-45169"/>
                  <a:pt x="4313735" y="4067"/>
                  <a:pt x="4447642" y="0"/>
                </a:cubicBezTo>
                <a:cubicBezTo>
                  <a:pt x="4581549" y="-4067"/>
                  <a:pt x="5123626" y="11867"/>
                  <a:pt x="5351069" y="0"/>
                </a:cubicBezTo>
                <a:cubicBezTo>
                  <a:pt x="5578512" y="-11867"/>
                  <a:pt x="6044105" y="-19983"/>
                  <a:pt x="6254496" y="0"/>
                </a:cubicBezTo>
                <a:cubicBezTo>
                  <a:pt x="6464887" y="19983"/>
                  <a:pt x="6664731" y="4232"/>
                  <a:pt x="6949440" y="0"/>
                </a:cubicBezTo>
                <a:cubicBezTo>
                  <a:pt x="7234149" y="-4232"/>
                  <a:pt x="7497205" y="28731"/>
                  <a:pt x="7852867" y="0"/>
                </a:cubicBezTo>
                <a:cubicBezTo>
                  <a:pt x="8208529" y="-28731"/>
                  <a:pt x="8287556" y="2616"/>
                  <a:pt x="8443570" y="0"/>
                </a:cubicBezTo>
                <a:cubicBezTo>
                  <a:pt x="8599584" y="-2616"/>
                  <a:pt x="8871283" y="-14113"/>
                  <a:pt x="9034272" y="0"/>
                </a:cubicBezTo>
                <a:cubicBezTo>
                  <a:pt x="9197261" y="14113"/>
                  <a:pt x="9604978" y="-35623"/>
                  <a:pt x="9833458" y="0"/>
                </a:cubicBezTo>
                <a:cubicBezTo>
                  <a:pt x="10061938" y="35623"/>
                  <a:pt x="10231944" y="-8194"/>
                  <a:pt x="10424160" y="0"/>
                </a:cubicBezTo>
                <a:cubicBezTo>
                  <a:pt x="10424285" y="4395"/>
                  <a:pt x="10424085" y="9776"/>
                  <a:pt x="10424160" y="18288"/>
                </a:cubicBezTo>
                <a:cubicBezTo>
                  <a:pt x="10058736" y="-5772"/>
                  <a:pt x="9942989" y="-18764"/>
                  <a:pt x="9624974" y="18288"/>
                </a:cubicBezTo>
                <a:cubicBezTo>
                  <a:pt x="9306959" y="55340"/>
                  <a:pt x="9229263" y="24995"/>
                  <a:pt x="8930030" y="18288"/>
                </a:cubicBezTo>
                <a:cubicBezTo>
                  <a:pt x="8630797" y="11581"/>
                  <a:pt x="8647263" y="10931"/>
                  <a:pt x="8547811" y="18288"/>
                </a:cubicBezTo>
                <a:cubicBezTo>
                  <a:pt x="8448359" y="25645"/>
                  <a:pt x="8173221" y="219"/>
                  <a:pt x="8061350" y="18288"/>
                </a:cubicBezTo>
                <a:cubicBezTo>
                  <a:pt x="7949479" y="36357"/>
                  <a:pt x="7437002" y="17516"/>
                  <a:pt x="7157923" y="18288"/>
                </a:cubicBezTo>
                <a:cubicBezTo>
                  <a:pt x="6878844" y="19060"/>
                  <a:pt x="6610241" y="8864"/>
                  <a:pt x="6462979" y="18288"/>
                </a:cubicBezTo>
                <a:cubicBezTo>
                  <a:pt x="6315717" y="27712"/>
                  <a:pt x="6124879" y="4989"/>
                  <a:pt x="5976518" y="18288"/>
                </a:cubicBezTo>
                <a:cubicBezTo>
                  <a:pt x="5828157" y="31587"/>
                  <a:pt x="5566880" y="7112"/>
                  <a:pt x="5281574" y="18288"/>
                </a:cubicBezTo>
                <a:cubicBezTo>
                  <a:pt x="4996268" y="29464"/>
                  <a:pt x="5085614" y="20493"/>
                  <a:pt x="4899355" y="18288"/>
                </a:cubicBezTo>
                <a:cubicBezTo>
                  <a:pt x="4713096" y="16083"/>
                  <a:pt x="4606138" y="34359"/>
                  <a:pt x="4517136" y="18288"/>
                </a:cubicBezTo>
                <a:cubicBezTo>
                  <a:pt x="4428134" y="2217"/>
                  <a:pt x="4125335" y="52414"/>
                  <a:pt x="3822192" y="18288"/>
                </a:cubicBezTo>
                <a:cubicBezTo>
                  <a:pt x="3519049" y="-15838"/>
                  <a:pt x="3453132" y="3859"/>
                  <a:pt x="3335731" y="18288"/>
                </a:cubicBezTo>
                <a:cubicBezTo>
                  <a:pt x="3218330" y="32717"/>
                  <a:pt x="2718749" y="-13936"/>
                  <a:pt x="2536546" y="18288"/>
                </a:cubicBezTo>
                <a:cubicBezTo>
                  <a:pt x="2354343" y="50512"/>
                  <a:pt x="2190669" y="3238"/>
                  <a:pt x="2050085" y="18288"/>
                </a:cubicBezTo>
                <a:cubicBezTo>
                  <a:pt x="1909501" y="33338"/>
                  <a:pt x="1520975" y="3062"/>
                  <a:pt x="1250899" y="18288"/>
                </a:cubicBezTo>
                <a:cubicBezTo>
                  <a:pt x="980823" y="33514"/>
                  <a:pt x="992936" y="28036"/>
                  <a:pt x="868680" y="18288"/>
                </a:cubicBezTo>
                <a:cubicBezTo>
                  <a:pt x="744424" y="8540"/>
                  <a:pt x="230364" y="33365"/>
                  <a:pt x="0" y="18288"/>
                </a:cubicBezTo>
                <a:cubicBezTo>
                  <a:pt x="-504" y="12101"/>
                  <a:pt x="-591" y="7719"/>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1" name="Content Placeholder 2">
            <a:extLst>
              <a:ext uri="{FF2B5EF4-FFF2-40B4-BE49-F238E27FC236}">
                <a16:creationId xmlns:a16="http://schemas.microsoft.com/office/drawing/2014/main" id="{BFFD831E-1668-518E-3AB4-A46E44F36328}"/>
              </a:ext>
            </a:extLst>
          </p:cNvPr>
          <p:cNvGraphicFramePr>
            <a:graphicFrameLocks noGrp="1"/>
          </p:cNvGraphicFramePr>
          <p:nvPr>
            <p:ph idx="1"/>
            <p:extLst>
              <p:ext uri="{D42A27DB-BD31-4B8C-83A1-F6EECF244321}">
                <p14:modId xmlns:p14="http://schemas.microsoft.com/office/powerpoint/2010/main" val="2814049413"/>
              </p:ext>
            </p:extLst>
          </p:nvPr>
        </p:nvGraphicFramePr>
        <p:xfrm>
          <a:off x="838200" y="2228087"/>
          <a:ext cx="10515600" cy="39488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62867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1"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32">
            <a:extLst>
              <a:ext uri="{FF2B5EF4-FFF2-40B4-BE49-F238E27FC236}">
                <a16:creationId xmlns:a16="http://schemas.microsoft.com/office/drawing/2014/main" id="{1709F1D5-B0F1-4714-A239-E5B61C1619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Rounded Corners 34">
            <a:extLst>
              <a:ext uri="{FF2B5EF4-FFF2-40B4-BE49-F238E27FC236}">
                <a16:creationId xmlns:a16="http://schemas.microsoft.com/office/drawing/2014/main" id="{228FB460-D3FF-4440-A020-05982A09E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0546" y="1011045"/>
            <a:ext cx="4369859" cy="4369859"/>
          </a:xfrm>
          <a:prstGeom prst="roundRect">
            <a:avLst>
              <a:gd name="adj" fmla="val 275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DE8006E-9B88-429A-A3F9-B693819C5259}"/>
              </a:ext>
            </a:extLst>
          </p:cNvPr>
          <p:cNvSpPr>
            <a:spLocks noGrp="1"/>
          </p:cNvSpPr>
          <p:nvPr>
            <p:ph type="title"/>
          </p:nvPr>
        </p:nvSpPr>
        <p:spPr>
          <a:xfrm>
            <a:off x="956826" y="1112969"/>
            <a:ext cx="3937298" cy="4166010"/>
          </a:xfrm>
        </p:spPr>
        <p:txBody>
          <a:bodyPr>
            <a:normAutofit/>
          </a:bodyPr>
          <a:lstStyle/>
          <a:p>
            <a:r>
              <a:rPr lang="en-GB">
                <a:solidFill>
                  <a:srgbClr val="FFFFFF"/>
                </a:solidFill>
              </a:rPr>
              <a:t>The VAST Programme Process</a:t>
            </a:r>
          </a:p>
        </p:txBody>
      </p:sp>
      <p:sp>
        <p:nvSpPr>
          <p:cNvPr id="37" name="Freeform: Shape 36">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9" name="Freeform: Shape 38">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41" name="Freeform: Shape 40">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161E60A2-F783-4D04-B5E9-2AF8AFD04A74}"/>
              </a:ext>
            </a:extLst>
          </p:cNvPr>
          <p:cNvSpPr>
            <a:spLocks noGrp="1"/>
          </p:cNvSpPr>
          <p:nvPr>
            <p:ph idx="1"/>
          </p:nvPr>
        </p:nvSpPr>
        <p:spPr>
          <a:xfrm>
            <a:off x="6096000" y="820880"/>
            <a:ext cx="5257799" cy="4889350"/>
          </a:xfrm>
        </p:spPr>
        <p:txBody>
          <a:bodyPr anchor="t">
            <a:normAutofit lnSpcReduction="10000"/>
          </a:bodyPr>
          <a:lstStyle/>
          <a:p>
            <a:endParaRPr lang="en-GB" sz="2400" dirty="0"/>
          </a:p>
          <a:p>
            <a:pPr marL="0" indent="0">
              <a:buNone/>
            </a:pPr>
            <a:endParaRPr lang="en-GB" sz="2400" dirty="0"/>
          </a:p>
          <a:p>
            <a:r>
              <a:rPr lang="en-GB" sz="2400" dirty="0"/>
              <a:t>Stakeholders engagement – All Staff Groups in Paediatric Services</a:t>
            </a:r>
          </a:p>
          <a:p>
            <a:pPr marL="0" indent="0">
              <a:buNone/>
            </a:pPr>
            <a:endParaRPr lang="en-GB" sz="2400" dirty="0"/>
          </a:p>
          <a:p>
            <a:r>
              <a:rPr lang="en-GB" sz="2400" dirty="0"/>
              <a:t>Questionnaires </a:t>
            </a:r>
            <a:r>
              <a:rPr lang="en-GB" sz="1800" dirty="0"/>
              <a:t>(August/September)</a:t>
            </a:r>
          </a:p>
          <a:p>
            <a:pPr marL="0" indent="0">
              <a:buNone/>
            </a:pPr>
            <a:endParaRPr lang="en-GB" sz="2400" dirty="0"/>
          </a:p>
          <a:p>
            <a:r>
              <a:rPr lang="en-GB" sz="2400" dirty="0"/>
              <a:t>Focus groups / Interviews – discussion about recurring themes</a:t>
            </a:r>
          </a:p>
          <a:p>
            <a:endParaRPr lang="en-GB" sz="2400" dirty="0"/>
          </a:p>
          <a:p>
            <a:r>
              <a:rPr lang="en-GB" sz="2400" dirty="0"/>
              <a:t>Develop training resources &amp; programmes</a:t>
            </a:r>
          </a:p>
          <a:p>
            <a:pPr marL="0" indent="0">
              <a:buNone/>
            </a:pPr>
            <a:endParaRPr lang="en-GB" sz="2400" dirty="0"/>
          </a:p>
          <a:p>
            <a:endParaRPr lang="en-GB" sz="2400" dirty="0"/>
          </a:p>
          <a:p>
            <a:endParaRPr lang="en-GB" sz="2400" dirty="0"/>
          </a:p>
        </p:txBody>
      </p:sp>
      <p:sp>
        <p:nvSpPr>
          <p:cNvPr id="43" name="Freeform: Shape 42">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45" name="Freeform: Shape 44">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18308"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47" name="Freeform: Shape 46">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3047404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Effect transition="in" filter="fade">
                                      <p:cBhvr>
                                        <p:cTn id="13" dur="500"/>
                                        <p:tgtEl>
                                          <p:spTgt spid="3">
                                            <p:txEl>
                                              <p:pRg st="6" end="6"/>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8" end="8"/>
                                            </p:txEl>
                                          </p:spTgt>
                                        </p:tgtEl>
                                        <p:attrNameLst>
                                          <p:attrName>style.visibility</p:attrName>
                                        </p:attrNameLst>
                                      </p:cBhvr>
                                      <p:to>
                                        <p:strVal val="visible"/>
                                      </p:to>
                                    </p:set>
                                    <p:animEffect transition="in" filter="fade">
                                      <p:cBhvr>
                                        <p:cTn id="16"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13AFE663-1C1A-4E99-8431-0762B539F741}"/>
              </a:ext>
            </a:extLst>
          </p:cNvPr>
          <p:cNvSpPr>
            <a:spLocks noGrp="1"/>
          </p:cNvSpPr>
          <p:nvPr>
            <p:ph type="title"/>
          </p:nvPr>
        </p:nvSpPr>
        <p:spPr>
          <a:xfrm>
            <a:off x="838200" y="365125"/>
            <a:ext cx="10515600" cy="1325563"/>
          </a:xfrm>
        </p:spPr>
        <p:txBody>
          <a:bodyPr>
            <a:normAutofit fontScale="90000"/>
          </a:bodyPr>
          <a:lstStyle/>
          <a:p>
            <a:pPr algn="ctr"/>
            <a:r>
              <a:rPr lang="en-GB" sz="4800" dirty="0"/>
              <a:t>How will the VAST programme benefit your work place?</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graphicFrame>
        <p:nvGraphicFramePr>
          <p:cNvPr id="15" name="Content Placeholder 2">
            <a:extLst>
              <a:ext uri="{FF2B5EF4-FFF2-40B4-BE49-F238E27FC236}">
                <a16:creationId xmlns:a16="http://schemas.microsoft.com/office/drawing/2014/main" id="{E0D192D8-3CB6-0349-89DD-073B95C93487}"/>
              </a:ext>
            </a:extLst>
          </p:cNvPr>
          <p:cNvGraphicFramePr>
            <a:graphicFrameLocks noGrp="1"/>
          </p:cNvGraphicFramePr>
          <p:nvPr>
            <p:ph idx="1"/>
            <p:extLst>
              <p:ext uri="{D42A27DB-BD31-4B8C-83A1-F6EECF244321}">
                <p14:modId xmlns:p14="http://schemas.microsoft.com/office/powerpoint/2010/main" val="102324472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6" name="Picture 15">
            <a:extLst>
              <a:ext uri="{FF2B5EF4-FFF2-40B4-BE49-F238E27FC236}">
                <a16:creationId xmlns:a16="http://schemas.microsoft.com/office/drawing/2014/main" id="{4170CDC1-43D8-4E69-AF76-7FD9654286C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086473" y="3405184"/>
            <a:ext cx="19053" cy="47632"/>
          </a:xfrm>
          <a:prstGeom prst="rect">
            <a:avLst/>
          </a:prstGeom>
        </p:spPr>
      </p:pic>
      <p:pic>
        <p:nvPicPr>
          <p:cNvPr id="4" name="Picture 3">
            <a:extLst>
              <a:ext uri="{FF2B5EF4-FFF2-40B4-BE49-F238E27FC236}">
                <a16:creationId xmlns:a16="http://schemas.microsoft.com/office/drawing/2014/main" id="{7AD28E8B-B6DC-4611-9C76-0B9EA4E39919}"/>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072184" y="3419473"/>
            <a:ext cx="47632" cy="19053"/>
          </a:xfrm>
          <a:prstGeom prst="rect">
            <a:avLst/>
          </a:prstGeom>
        </p:spPr>
      </p:pic>
    </p:spTree>
    <p:extLst>
      <p:ext uri="{BB962C8B-B14F-4D97-AF65-F5344CB8AC3E}">
        <p14:creationId xmlns:p14="http://schemas.microsoft.com/office/powerpoint/2010/main" val="1373238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5"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3301E07F-4F79-4B58-8698-EF24DC1ECD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Arc 19">
            <a:extLst>
              <a:ext uri="{FF2B5EF4-FFF2-40B4-BE49-F238E27FC236}">
                <a16:creationId xmlns:a16="http://schemas.microsoft.com/office/drawing/2014/main" id="{E58B2195-5055-402F-A3E7-53FF0E4980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25836" y="775849"/>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DE8006E-9B88-429A-A3F9-B693819C5259}"/>
              </a:ext>
            </a:extLst>
          </p:cNvPr>
          <p:cNvSpPr>
            <a:spLocks noGrp="1"/>
          </p:cNvSpPr>
          <p:nvPr>
            <p:ph type="title"/>
          </p:nvPr>
        </p:nvSpPr>
        <p:spPr>
          <a:xfrm>
            <a:off x="6096000" y="-644312"/>
            <a:ext cx="5417735" cy="3060541"/>
          </a:xfrm>
        </p:spPr>
        <p:txBody>
          <a:bodyPr vert="horz" lIns="91440" tIns="45720" rIns="91440" bIns="45720" rtlCol="0" anchor="b">
            <a:normAutofit/>
          </a:bodyPr>
          <a:lstStyle/>
          <a:p>
            <a:pPr algn="ctr"/>
            <a:r>
              <a:rPr lang="en-US" sz="8000" kern="1200" dirty="0">
                <a:solidFill>
                  <a:srgbClr val="FFFFFF"/>
                </a:solidFill>
                <a:latin typeface="+mj-lt"/>
                <a:ea typeface="+mj-ea"/>
                <a:cs typeface="+mj-cs"/>
              </a:rPr>
              <a:t>Next Steps</a:t>
            </a:r>
          </a:p>
        </p:txBody>
      </p:sp>
      <p:sp>
        <p:nvSpPr>
          <p:cNvPr id="22" name="Oval 21">
            <a:extLst>
              <a:ext uri="{FF2B5EF4-FFF2-40B4-BE49-F238E27FC236}">
                <a16:creationId xmlns:a16="http://schemas.microsoft.com/office/drawing/2014/main" id="{9EE6F773-742A-491A-9A00-A2A150DF50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4368" y="366810"/>
            <a:ext cx="6124381" cy="612438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Graphic 12" descr="Footprints">
            <a:extLst>
              <a:ext uri="{FF2B5EF4-FFF2-40B4-BE49-F238E27FC236}">
                <a16:creationId xmlns:a16="http://schemas.microsoft.com/office/drawing/2014/main" id="{C68D00AA-A027-4C71-8B19-5E89303936D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378572" y="1374798"/>
            <a:ext cx="4108404" cy="4108404"/>
          </a:xfrm>
          <a:custGeom>
            <a:avLst/>
            <a:gdLst/>
            <a:ahLst/>
            <a:cxnLst/>
            <a:rect l="l" t="t" r="r" b="b"/>
            <a:pathLst>
              <a:path w="4273177" h="4470400">
                <a:moveTo>
                  <a:pt x="75080" y="0"/>
                </a:moveTo>
                <a:lnTo>
                  <a:pt x="4198097" y="0"/>
                </a:lnTo>
                <a:cubicBezTo>
                  <a:pt x="4239563" y="0"/>
                  <a:pt x="4273177" y="33614"/>
                  <a:pt x="4273177" y="75080"/>
                </a:cubicBezTo>
                <a:lnTo>
                  <a:pt x="4273177" y="4395320"/>
                </a:lnTo>
                <a:cubicBezTo>
                  <a:pt x="4273177" y="4436786"/>
                  <a:pt x="4239563" y="4470400"/>
                  <a:pt x="4198097" y="4470400"/>
                </a:cubicBezTo>
                <a:lnTo>
                  <a:pt x="75080" y="4470400"/>
                </a:lnTo>
                <a:cubicBezTo>
                  <a:pt x="33614" y="4470400"/>
                  <a:pt x="0" y="4436786"/>
                  <a:pt x="0" y="4395320"/>
                </a:cubicBezTo>
                <a:lnTo>
                  <a:pt x="0" y="75080"/>
                </a:lnTo>
                <a:cubicBezTo>
                  <a:pt x="0" y="33614"/>
                  <a:pt x="33614" y="0"/>
                  <a:pt x="75080" y="0"/>
                </a:cubicBezTo>
                <a:close/>
              </a:path>
            </a:pathLst>
          </a:custGeom>
        </p:spPr>
      </p:pic>
      <p:sp>
        <p:nvSpPr>
          <p:cNvPr id="3" name="Oval 2">
            <a:extLst>
              <a:ext uri="{FF2B5EF4-FFF2-40B4-BE49-F238E27FC236}">
                <a16:creationId xmlns:a16="http://schemas.microsoft.com/office/drawing/2014/main" id="{AB0ADEB1-F23B-4B50-9AD6-1EDBCE546551}"/>
              </a:ext>
            </a:extLst>
          </p:cNvPr>
          <p:cNvSpPr/>
          <p:nvPr/>
        </p:nvSpPr>
        <p:spPr>
          <a:xfrm>
            <a:off x="5092117" y="5654180"/>
            <a:ext cx="528507" cy="520117"/>
          </a:xfrm>
          <a:prstGeom prst="ellipse">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a:extLst>
              <a:ext uri="{FF2B5EF4-FFF2-40B4-BE49-F238E27FC236}">
                <a16:creationId xmlns:a16="http://schemas.microsoft.com/office/drawing/2014/main" id="{CC1FB253-1AF7-4406-A54E-1D3A03C08FF6}"/>
              </a:ext>
            </a:extLst>
          </p:cNvPr>
          <p:cNvSpPr txBox="1"/>
          <p:nvPr/>
        </p:nvSpPr>
        <p:spPr>
          <a:xfrm>
            <a:off x="6881768" y="2867399"/>
            <a:ext cx="3846197" cy="3539430"/>
          </a:xfrm>
          <a:prstGeom prst="rect">
            <a:avLst/>
          </a:prstGeom>
          <a:noFill/>
        </p:spPr>
        <p:txBody>
          <a:bodyPr wrap="square" rtlCol="0">
            <a:spAutoFit/>
          </a:bodyPr>
          <a:lstStyle/>
          <a:p>
            <a:pPr algn="ctr"/>
            <a:r>
              <a:rPr lang="en-US" sz="3600" b="1" dirty="0">
                <a:solidFill>
                  <a:schemeClr val="bg1"/>
                </a:solidFill>
              </a:rPr>
              <a:t>Learn</a:t>
            </a:r>
            <a:r>
              <a:rPr lang="en-US" sz="3600" dirty="0">
                <a:solidFill>
                  <a:schemeClr val="bg1"/>
                </a:solidFill>
              </a:rPr>
              <a:t> </a:t>
            </a:r>
          </a:p>
          <a:p>
            <a:pPr algn="ctr"/>
            <a:r>
              <a:rPr lang="en-US" sz="2800" dirty="0">
                <a:solidFill>
                  <a:schemeClr val="bg1"/>
                </a:solidFill>
              </a:rPr>
              <a:t>from the past, </a:t>
            </a:r>
          </a:p>
          <a:p>
            <a:pPr algn="ctr"/>
            <a:r>
              <a:rPr lang="en-US" sz="3600" b="1" dirty="0">
                <a:solidFill>
                  <a:schemeClr val="bg1"/>
                </a:solidFill>
              </a:rPr>
              <a:t>Share </a:t>
            </a:r>
          </a:p>
          <a:p>
            <a:pPr algn="ctr"/>
            <a:r>
              <a:rPr lang="en-US" sz="2800" dirty="0">
                <a:solidFill>
                  <a:schemeClr val="bg1"/>
                </a:solidFill>
              </a:rPr>
              <a:t>the present, </a:t>
            </a:r>
          </a:p>
          <a:p>
            <a:pPr algn="ctr"/>
            <a:r>
              <a:rPr lang="en-US" sz="3600" b="1" dirty="0">
                <a:solidFill>
                  <a:schemeClr val="bg1"/>
                </a:solidFill>
              </a:rPr>
              <a:t>Prepare</a:t>
            </a:r>
            <a:r>
              <a:rPr lang="en-US" sz="2800" b="1" dirty="0">
                <a:solidFill>
                  <a:schemeClr val="bg1"/>
                </a:solidFill>
              </a:rPr>
              <a:t> </a:t>
            </a:r>
          </a:p>
          <a:p>
            <a:pPr algn="ctr"/>
            <a:r>
              <a:rPr lang="en-US" sz="2800" dirty="0">
                <a:solidFill>
                  <a:schemeClr val="bg1"/>
                </a:solidFill>
              </a:rPr>
              <a:t>for the future</a:t>
            </a:r>
          </a:p>
          <a:p>
            <a:endParaRPr lang="en-GB" sz="3200" dirty="0">
              <a:solidFill>
                <a:schemeClr val="bg1"/>
              </a:solidFill>
            </a:endParaRPr>
          </a:p>
        </p:txBody>
      </p:sp>
    </p:spTree>
    <p:extLst>
      <p:ext uri="{BB962C8B-B14F-4D97-AF65-F5344CB8AC3E}">
        <p14:creationId xmlns:p14="http://schemas.microsoft.com/office/powerpoint/2010/main" val="3163274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214</TotalTime>
  <Words>372</Words>
  <Application>Microsoft Office PowerPoint</Application>
  <PresentationFormat>Widescreen</PresentationFormat>
  <Paragraphs>50</Paragraphs>
  <Slides>7</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The VAST Programme Introduction  NW PCC SiC LTV ODN  (North West Paediatric Critical Care, Surgery in Children &amp; Long Term Ventilation Operational Delivery Network )</vt:lpstr>
      <vt:lpstr>What is the VAST Programme?</vt:lpstr>
      <vt:lpstr>Aim of the VAST Programme</vt:lpstr>
      <vt:lpstr>Objectives of the VAST Programme</vt:lpstr>
      <vt:lpstr>The VAST Programme Process</vt:lpstr>
      <vt:lpstr>How will the VAST programme benefit your work place?</vt:lpstr>
      <vt:lpstr>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VAST Programme Introduction  NW PCC SiC LTV ODN  (North West Paediatric Critical Care, Surgery in Children &amp; Long Term Ventilation Operational Delivery Network )</dc:title>
  <dc:creator>Smith Shannon (R0A) Manchester University NHS FT</dc:creator>
  <cp:lastModifiedBy>Birkmyre Joanne (R0A) Manchester University NHS FT</cp:lastModifiedBy>
  <cp:revision>23</cp:revision>
  <dcterms:created xsi:type="dcterms:W3CDTF">2022-05-24T10:36:07Z</dcterms:created>
  <dcterms:modified xsi:type="dcterms:W3CDTF">2022-11-30T10:39:34Z</dcterms:modified>
</cp:coreProperties>
</file>