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58" r:id="rId5"/>
    <p:sldId id="260" r:id="rId6"/>
    <p:sldId id="261" r:id="rId7"/>
    <p:sldId id="26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rkington Samantha (R0A) Manchester University NHS FT" initials="TS(MUNF" lastIdx="2" clrIdx="0">
    <p:extLst>
      <p:ext uri="{19B8F6BF-5375-455C-9EA6-DF929625EA0E}">
        <p15:presenceInfo xmlns:p15="http://schemas.microsoft.com/office/powerpoint/2012/main" userId="S::Samantha.Torkington@cmft.nhs.uk::62182a1d-c739-4021-bdbc-82a412f9c310" providerId="AD"/>
      </p:ext>
    </p:extLst>
  </p:cmAuthor>
  <p:cmAuthor id="2" name="Shannon" initials="S" lastIdx="3" clrIdx="1">
    <p:extLst>
      <p:ext uri="{19B8F6BF-5375-455C-9EA6-DF929625EA0E}">
        <p15:presenceInfo xmlns:p15="http://schemas.microsoft.com/office/powerpoint/2012/main" userId="S::Shannon.Smith@cmft.nhs.uk::00df8418-59ea-4438-af5e-5448e6e5d0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847" autoAdjust="0"/>
  </p:normalViewPr>
  <p:slideViewPr>
    <p:cSldViewPr snapToGrid="0">
      <p:cViewPr varScale="1">
        <p:scale>
          <a:sx n="59" d="100"/>
          <a:sy n="59" d="100"/>
        </p:scale>
        <p:origin x="13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07C001-67C1-43E9-9913-DFE1BB30B246}"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4FB4CF8E-7CE5-4369-A522-B8A34844E05B}">
      <dgm:prSet/>
      <dgm:spPr/>
      <dgm:t>
        <a:bodyPr/>
        <a:lstStyle/>
        <a:p>
          <a:r>
            <a:rPr lang="en-US" dirty="0"/>
            <a:t>Undertake a Training Needs Analysis across the North West paediatric workforce</a:t>
          </a:r>
        </a:p>
      </dgm:t>
    </dgm:pt>
    <dgm:pt modelId="{0DC3F653-DE3C-4642-AF2E-64EF7F33C5BD}" type="parTrans" cxnId="{86F91A5D-EF2A-4FFC-B8C0-475BB580D652}">
      <dgm:prSet/>
      <dgm:spPr/>
      <dgm:t>
        <a:bodyPr/>
        <a:lstStyle/>
        <a:p>
          <a:endParaRPr lang="en-US"/>
        </a:p>
      </dgm:t>
    </dgm:pt>
    <dgm:pt modelId="{BC72F9AE-E920-4F49-9436-A166B34EA380}" type="sibTrans" cxnId="{86F91A5D-EF2A-4FFC-B8C0-475BB580D652}">
      <dgm:prSet phldrT="1" phldr="0"/>
      <dgm:spPr/>
      <dgm:t>
        <a:bodyPr/>
        <a:lstStyle/>
        <a:p>
          <a:r>
            <a:rPr lang="en-US"/>
            <a:t>1</a:t>
          </a:r>
          <a:endParaRPr lang="en-US" dirty="0"/>
        </a:p>
      </dgm:t>
    </dgm:pt>
    <dgm:pt modelId="{7EA649A6-55AF-4E63-9A32-C48C27F9E659}">
      <dgm:prSet/>
      <dgm:spPr/>
      <dgm:t>
        <a:bodyPr/>
        <a:lstStyle/>
        <a:p>
          <a:r>
            <a:rPr lang="en-US" dirty="0"/>
            <a:t>Identify key themes of challenges and areas of best practice derived from Training Needs Analysis</a:t>
          </a:r>
        </a:p>
      </dgm:t>
    </dgm:pt>
    <dgm:pt modelId="{17E333B4-D6DF-48EA-B47D-8402222936FC}" type="parTrans" cxnId="{26EA00DB-4AFF-46FB-B653-67FDE2241DAA}">
      <dgm:prSet/>
      <dgm:spPr/>
      <dgm:t>
        <a:bodyPr/>
        <a:lstStyle/>
        <a:p>
          <a:endParaRPr lang="en-US"/>
        </a:p>
      </dgm:t>
    </dgm:pt>
    <dgm:pt modelId="{7BFF5DCE-FB41-4854-896C-9FD7AE609311}" type="sibTrans" cxnId="{26EA00DB-4AFF-46FB-B653-67FDE2241DAA}">
      <dgm:prSet phldrT="2" phldr="0"/>
      <dgm:spPr/>
      <dgm:t>
        <a:bodyPr/>
        <a:lstStyle/>
        <a:p>
          <a:r>
            <a:rPr lang="en-US"/>
            <a:t>2</a:t>
          </a:r>
        </a:p>
      </dgm:t>
    </dgm:pt>
    <dgm:pt modelId="{2740C5FD-07EE-4496-AA69-5F9BAAB259AB}">
      <dgm:prSet/>
      <dgm:spPr>
        <a:solidFill>
          <a:schemeClr val="accent2">
            <a:lumMod val="40000"/>
            <a:lumOff val="60000"/>
            <a:alpha val="90000"/>
          </a:schemeClr>
        </a:solidFill>
      </dgm:spPr>
      <dgm:t>
        <a:bodyPr/>
        <a:lstStyle/>
        <a:p>
          <a:r>
            <a:rPr lang="en-US" dirty="0"/>
            <a:t>Devise an educational/wellbeing package to disseminate across the North West</a:t>
          </a:r>
        </a:p>
      </dgm:t>
    </dgm:pt>
    <dgm:pt modelId="{C3F92CEE-F676-46F7-B823-5C1959C90D0A}" type="parTrans" cxnId="{6BE68CC5-2EF3-4A58-B203-F608964F868B}">
      <dgm:prSet/>
      <dgm:spPr/>
      <dgm:t>
        <a:bodyPr/>
        <a:lstStyle/>
        <a:p>
          <a:endParaRPr lang="en-US"/>
        </a:p>
      </dgm:t>
    </dgm:pt>
    <dgm:pt modelId="{E1E8E2F0-9553-4797-8A48-73A13EB69FE5}" type="sibTrans" cxnId="{6BE68CC5-2EF3-4A58-B203-F608964F868B}">
      <dgm:prSet phldrT="3" phldr="0"/>
      <dgm:spPr>
        <a:solidFill>
          <a:schemeClr val="accent2">
            <a:lumMod val="75000"/>
          </a:schemeClr>
        </a:solidFill>
        <a:ln>
          <a:solidFill>
            <a:schemeClr val="accent2">
              <a:lumMod val="75000"/>
            </a:schemeClr>
          </a:solidFill>
        </a:ln>
      </dgm:spPr>
      <dgm:t>
        <a:bodyPr/>
        <a:lstStyle/>
        <a:p>
          <a:r>
            <a:rPr lang="en-US"/>
            <a:t>3</a:t>
          </a:r>
        </a:p>
      </dgm:t>
    </dgm:pt>
    <dgm:pt modelId="{4C95566B-EF04-4B31-AD74-0C98CB4C5E1E}">
      <dgm:prSet/>
      <dgm:spPr>
        <a:solidFill>
          <a:schemeClr val="accent4">
            <a:lumMod val="20000"/>
            <a:lumOff val="80000"/>
            <a:alpha val="90000"/>
          </a:schemeClr>
        </a:solidFill>
      </dgm:spPr>
      <dgm:t>
        <a:bodyPr/>
        <a:lstStyle/>
        <a:p>
          <a:r>
            <a:rPr lang="en-US"/>
            <a:t>Develop a clear implementation plan to ensure continuity of work and optimise sharing and learning. </a:t>
          </a:r>
        </a:p>
      </dgm:t>
    </dgm:pt>
    <dgm:pt modelId="{1D88ED58-760C-49CB-8FB8-A9DD6C3B339E}" type="parTrans" cxnId="{B97F3515-D01E-4D6A-8E2D-E207DA110ABF}">
      <dgm:prSet/>
      <dgm:spPr/>
      <dgm:t>
        <a:bodyPr/>
        <a:lstStyle/>
        <a:p>
          <a:endParaRPr lang="en-US"/>
        </a:p>
      </dgm:t>
    </dgm:pt>
    <dgm:pt modelId="{7549D459-A57C-40C8-B977-FEC0585D8436}" type="sibTrans" cxnId="{B97F3515-D01E-4D6A-8E2D-E207DA110ABF}">
      <dgm:prSet phldrT="4" phldr="0"/>
      <dgm:spPr>
        <a:solidFill>
          <a:schemeClr val="accent2">
            <a:lumMod val="60000"/>
            <a:lumOff val="40000"/>
          </a:schemeClr>
        </a:solidFill>
        <a:ln>
          <a:solidFill>
            <a:schemeClr val="accent2">
              <a:lumMod val="60000"/>
              <a:lumOff val="40000"/>
            </a:schemeClr>
          </a:solidFill>
        </a:ln>
      </dgm:spPr>
      <dgm:t>
        <a:bodyPr/>
        <a:lstStyle/>
        <a:p>
          <a:r>
            <a:rPr lang="en-US"/>
            <a:t>4</a:t>
          </a:r>
        </a:p>
      </dgm:t>
    </dgm:pt>
    <dgm:pt modelId="{D4450693-ED09-41C3-BACE-0847EADBD0C8}" type="pres">
      <dgm:prSet presAssocID="{4107C001-67C1-43E9-9913-DFE1BB30B246}" presName="Name0" presStyleCnt="0">
        <dgm:presLayoutVars>
          <dgm:animLvl val="lvl"/>
          <dgm:resizeHandles val="exact"/>
        </dgm:presLayoutVars>
      </dgm:prSet>
      <dgm:spPr/>
    </dgm:pt>
    <dgm:pt modelId="{506C5697-1D91-4DD2-8F3A-745E7FA7E780}" type="pres">
      <dgm:prSet presAssocID="{4FB4CF8E-7CE5-4369-A522-B8A34844E05B}" presName="compositeNode" presStyleCnt="0">
        <dgm:presLayoutVars>
          <dgm:bulletEnabled val="1"/>
        </dgm:presLayoutVars>
      </dgm:prSet>
      <dgm:spPr/>
    </dgm:pt>
    <dgm:pt modelId="{73E5F8B7-1938-403D-8A4B-C79713DBBF1F}" type="pres">
      <dgm:prSet presAssocID="{4FB4CF8E-7CE5-4369-A522-B8A34844E05B}" presName="bgRect" presStyleLbl="bgAccFollowNode1" presStyleIdx="0" presStyleCnt="4"/>
      <dgm:spPr/>
    </dgm:pt>
    <dgm:pt modelId="{FD036D98-37E2-4118-8532-DDECA24C969D}" type="pres">
      <dgm:prSet presAssocID="{BC72F9AE-E920-4F49-9436-A166B34EA380}" presName="sibTransNodeCircle" presStyleLbl="alignNode1" presStyleIdx="0" presStyleCnt="8">
        <dgm:presLayoutVars>
          <dgm:chMax val="0"/>
          <dgm:bulletEnabled/>
        </dgm:presLayoutVars>
      </dgm:prSet>
      <dgm:spPr/>
    </dgm:pt>
    <dgm:pt modelId="{B92D9DB9-DAC8-4559-883C-206CA4123713}" type="pres">
      <dgm:prSet presAssocID="{4FB4CF8E-7CE5-4369-A522-B8A34844E05B}" presName="bottomLine" presStyleLbl="alignNode1" presStyleIdx="1" presStyleCnt="8">
        <dgm:presLayoutVars/>
      </dgm:prSet>
      <dgm:spPr/>
    </dgm:pt>
    <dgm:pt modelId="{4D6DFFB9-91A9-4078-A7DC-F77B3FAFA1F9}" type="pres">
      <dgm:prSet presAssocID="{4FB4CF8E-7CE5-4369-A522-B8A34844E05B}" presName="nodeText" presStyleLbl="bgAccFollowNode1" presStyleIdx="0" presStyleCnt="4">
        <dgm:presLayoutVars>
          <dgm:bulletEnabled val="1"/>
        </dgm:presLayoutVars>
      </dgm:prSet>
      <dgm:spPr/>
    </dgm:pt>
    <dgm:pt modelId="{B5540117-A0DA-4E3D-9AE6-632B27EEBF8F}" type="pres">
      <dgm:prSet presAssocID="{BC72F9AE-E920-4F49-9436-A166B34EA380}" presName="sibTrans" presStyleCnt="0"/>
      <dgm:spPr/>
    </dgm:pt>
    <dgm:pt modelId="{CF3A2B23-F6DB-419C-8E55-F0F992618434}" type="pres">
      <dgm:prSet presAssocID="{7EA649A6-55AF-4E63-9A32-C48C27F9E659}" presName="compositeNode" presStyleCnt="0">
        <dgm:presLayoutVars>
          <dgm:bulletEnabled val="1"/>
        </dgm:presLayoutVars>
      </dgm:prSet>
      <dgm:spPr/>
    </dgm:pt>
    <dgm:pt modelId="{505E7BBB-3943-4F72-BD03-E9D59F240D7D}" type="pres">
      <dgm:prSet presAssocID="{7EA649A6-55AF-4E63-9A32-C48C27F9E659}" presName="bgRect" presStyleLbl="bgAccFollowNode1" presStyleIdx="1" presStyleCnt="4"/>
      <dgm:spPr/>
    </dgm:pt>
    <dgm:pt modelId="{FDC9ED14-BDA7-4323-8025-DBADFE59174B}" type="pres">
      <dgm:prSet presAssocID="{7BFF5DCE-FB41-4854-896C-9FD7AE609311}" presName="sibTransNodeCircle" presStyleLbl="alignNode1" presStyleIdx="2" presStyleCnt="8">
        <dgm:presLayoutVars>
          <dgm:chMax val="0"/>
          <dgm:bulletEnabled/>
        </dgm:presLayoutVars>
      </dgm:prSet>
      <dgm:spPr/>
    </dgm:pt>
    <dgm:pt modelId="{DC87F6E3-D83E-425A-A2D4-C22065B33143}" type="pres">
      <dgm:prSet presAssocID="{7EA649A6-55AF-4E63-9A32-C48C27F9E659}" presName="bottomLine" presStyleLbl="alignNode1" presStyleIdx="3" presStyleCnt="8">
        <dgm:presLayoutVars/>
      </dgm:prSet>
      <dgm:spPr/>
    </dgm:pt>
    <dgm:pt modelId="{FF829D30-116E-42C6-A0C8-84C22F76FA34}" type="pres">
      <dgm:prSet presAssocID="{7EA649A6-55AF-4E63-9A32-C48C27F9E659}" presName="nodeText" presStyleLbl="bgAccFollowNode1" presStyleIdx="1" presStyleCnt="4">
        <dgm:presLayoutVars>
          <dgm:bulletEnabled val="1"/>
        </dgm:presLayoutVars>
      </dgm:prSet>
      <dgm:spPr/>
    </dgm:pt>
    <dgm:pt modelId="{FE7F9038-0C4F-49CE-B3B7-2B774C58D1DF}" type="pres">
      <dgm:prSet presAssocID="{7BFF5DCE-FB41-4854-896C-9FD7AE609311}" presName="sibTrans" presStyleCnt="0"/>
      <dgm:spPr/>
    </dgm:pt>
    <dgm:pt modelId="{C5FF2885-0FA5-4E29-918E-BC9B99F24341}" type="pres">
      <dgm:prSet presAssocID="{2740C5FD-07EE-4496-AA69-5F9BAAB259AB}" presName="compositeNode" presStyleCnt="0">
        <dgm:presLayoutVars>
          <dgm:bulletEnabled val="1"/>
        </dgm:presLayoutVars>
      </dgm:prSet>
      <dgm:spPr/>
    </dgm:pt>
    <dgm:pt modelId="{30049182-D13A-40DF-9FB9-70A5A00F96CC}" type="pres">
      <dgm:prSet presAssocID="{2740C5FD-07EE-4496-AA69-5F9BAAB259AB}" presName="bgRect" presStyleLbl="bgAccFollowNode1" presStyleIdx="2" presStyleCnt="4"/>
      <dgm:spPr/>
    </dgm:pt>
    <dgm:pt modelId="{EB05B8EA-4A00-431D-B58C-1F14277306B0}" type="pres">
      <dgm:prSet presAssocID="{E1E8E2F0-9553-4797-8A48-73A13EB69FE5}" presName="sibTransNodeCircle" presStyleLbl="alignNode1" presStyleIdx="4" presStyleCnt="8">
        <dgm:presLayoutVars>
          <dgm:chMax val="0"/>
          <dgm:bulletEnabled/>
        </dgm:presLayoutVars>
      </dgm:prSet>
      <dgm:spPr/>
    </dgm:pt>
    <dgm:pt modelId="{1DF51905-977A-4166-86F3-4233179E51D3}" type="pres">
      <dgm:prSet presAssocID="{2740C5FD-07EE-4496-AA69-5F9BAAB259AB}" presName="bottomLine" presStyleLbl="alignNode1" presStyleIdx="5" presStyleCnt="8">
        <dgm:presLayoutVars/>
      </dgm:prSet>
      <dgm:spPr/>
    </dgm:pt>
    <dgm:pt modelId="{AE73AD99-ACEC-4606-8CA8-289FFA2C1C68}" type="pres">
      <dgm:prSet presAssocID="{2740C5FD-07EE-4496-AA69-5F9BAAB259AB}" presName="nodeText" presStyleLbl="bgAccFollowNode1" presStyleIdx="2" presStyleCnt="4">
        <dgm:presLayoutVars>
          <dgm:bulletEnabled val="1"/>
        </dgm:presLayoutVars>
      </dgm:prSet>
      <dgm:spPr/>
    </dgm:pt>
    <dgm:pt modelId="{E3352840-BAD4-4487-8BD6-C51B046750C8}" type="pres">
      <dgm:prSet presAssocID="{E1E8E2F0-9553-4797-8A48-73A13EB69FE5}" presName="sibTrans" presStyleCnt="0"/>
      <dgm:spPr/>
    </dgm:pt>
    <dgm:pt modelId="{C6EB54C8-9649-45A2-8A4D-EC3A64DCFD4A}" type="pres">
      <dgm:prSet presAssocID="{4C95566B-EF04-4B31-AD74-0C98CB4C5E1E}" presName="compositeNode" presStyleCnt="0">
        <dgm:presLayoutVars>
          <dgm:bulletEnabled val="1"/>
        </dgm:presLayoutVars>
      </dgm:prSet>
      <dgm:spPr/>
    </dgm:pt>
    <dgm:pt modelId="{06FBB875-A051-44AD-8604-924FFDFB1891}" type="pres">
      <dgm:prSet presAssocID="{4C95566B-EF04-4B31-AD74-0C98CB4C5E1E}" presName="bgRect" presStyleLbl="bgAccFollowNode1" presStyleIdx="3" presStyleCnt="4"/>
      <dgm:spPr/>
    </dgm:pt>
    <dgm:pt modelId="{4AD1D1EB-4219-4C8A-A2EF-E2D964D5B276}" type="pres">
      <dgm:prSet presAssocID="{7549D459-A57C-40C8-B977-FEC0585D8436}" presName="sibTransNodeCircle" presStyleLbl="alignNode1" presStyleIdx="6" presStyleCnt="8">
        <dgm:presLayoutVars>
          <dgm:chMax val="0"/>
          <dgm:bulletEnabled/>
        </dgm:presLayoutVars>
      </dgm:prSet>
      <dgm:spPr/>
    </dgm:pt>
    <dgm:pt modelId="{8139DE9C-6992-44FC-B14A-AA9CE3CFF476}" type="pres">
      <dgm:prSet presAssocID="{4C95566B-EF04-4B31-AD74-0C98CB4C5E1E}" presName="bottomLine" presStyleLbl="alignNode1" presStyleIdx="7" presStyleCnt="8">
        <dgm:presLayoutVars/>
      </dgm:prSet>
      <dgm:spPr/>
    </dgm:pt>
    <dgm:pt modelId="{B64CEC0A-C272-4133-875B-E0B013138AB6}" type="pres">
      <dgm:prSet presAssocID="{4C95566B-EF04-4B31-AD74-0C98CB4C5E1E}" presName="nodeText" presStyleLbl="bgAccFollowNode1" presStyleIdx="3" presStyleCnt="4">
        <dgm:presLayoutVars>
          <dgm:bulletEnabled val="1"/>
        </dgm:presLayoutVars>
      </dgm:prSet>
      <dgm:spPr/>
    </dgm:pt>
  </dgm:ptLst>
  <dgm:cxnLst>
    <dgm:cxn modelId="{B97F3515-D01E-4D6A-8E2D-E207DA110ABF}" srcId="{4107C001-67C1-43E9-9913-DFE1BB30B246}" destId="{4C95566B-EF04-4B31-AD74-0C98CB4C5E1E}" srcOrd="3" destOrd="0" parTransId="{1D88ED58-760C-49CB-8FB8-A9DD6C3B339E}" sibTransId="{7549D459-A57C-40C8-B977-FEC0585D8436}"/>
    <dgm:cxn modelId="{45BE8715-CF97-4667-B8E5-D462E08D27B8}" type="presOf" srcId="{7EA649A6-55AF-4E63-9A32-C48C27F9E659}" destId="{FF829D30-116E-42C6-A0C8-84C22F76FA34}" srcOrd="1" destOrd="0" presId="urn:microsoft.com/office/officeart/2016/7/layout/BasicLinearProcessNumbered"/>
    <dgm:cxn modelId="{68D19D21-C173-47B5-988F-48FF216D9ECF}" type="presOf" srcId="{BC72F9AE-E920-4F49-9436-A166B34EA380}" destId="{FD036D98-37E2-4118-8532-DDECA24C969D}" srcOrd="0" destOrd="0" presId="urn:microsoft.com/office/officeart/2016/7/layout/BasicLinearProcessNumbered"/>
    <dgm:cxn modelId="{D94D9F21-6095-4807-8438-FED942CEB6AB}" type="presOf" srcId="{2740C5FD-07EE-4496-AA69-5F9BAAB259AB}" destId="{AE73AD99-ACEC-4606-8CA8-289FFA2C1C68}" srcOrd="1" destOrd="0" presId="urn:microsoft.com/office/officeart/2016/7/layout/BasicLinearProcessNumbered"/>
    <dgm:cxn modelId="{C99DD73B-1AF5-4CA0-8769-D7055B11AB6B}" type="presOf" srcId="{7549D459-A57C-40C8-B977-FEC0585D8436}" destId="{4AD1D1EB-4219-4C8A-A2EF-E2D964D5B276}" srcOrd="0" destOrd="0" presId="urn:microsoft.com/office/officeart/2016/7/layout/BasicLinearProcessNumbered"/>
    <dgm:cxn modelId="{86F91A5D-EF2A-4FFC-B8C0-475BB580D652}" srcId="{4107C001-67C1-43E9-9913-DFE1BB30B246}" destId="{4FB4CF8E-7CE5-4369-A522-B8A34844E05B}" srcOrd="0" destOrd="0" parTransId="{0DC3F653-DE3C-4642-AF2E-64EF7F33C5BD}" sibTransId="{BC72F9AE-E920-4F49-9436-A166B34EA380}"/>
    <dgm:cxn modelId="{E0168F5D-0843-495E-B9B2-592F3C89F337}" type="presOf" srcId="{4FB4CF8E-7CE5-4369-A522-B8A34844E05B}" destId="{4D6DFFB9-91A9-4078-A7DC-F77B3FAFA1F9}" srcOrd="1" destOrd="0" presId="urn:microsoft.com/office/officeart/2016/7/layout/BasicLinearProcessNumbered"/>
    <dgm:cxn modelId="{DE4A4054-D473-4FF1-ADAD-B844620097EE}" type="presOf" srcId="{2740C5FD-07EE-4496-AA69-5F9BAAB259AB}" destId="{30049182-D13A-40DF-9FB9-70A5A00F96CC}" srcOrd="0" destOrd="0" presId="urn:microsoft.com/office/officeart/2016/7/layout/BasicLinearProcessNumbered"/>
    <dgm:cxn modelId="{14F7CE75-A30A-4117-B952-8D2CADB3154E}" type="presOf" srcId="{4C95566B-EF04-4B31-AD74-0C98CB4C5E1E}" destId="{06FBB875-A051-44AD-8604-924FFDFB1891}" srcOrd="0" destOrd="0" presId="urn:microsoft.com/office/officeart/2016/7/layout/BasicLinearProcessNumbered"/>
    <dgm:cxn modelId="{1F364594-78EC-41A4-AB89-6E0EE31E2CD7}" type="presOf" srcId="{7BFF5DCE-FB41-4854-896C-9FD7AE609311}" destId="{FDC9ED14-BDA7-4323-8025-DBADFE59174B}" srcOrd="0" destOrd="0" presId="urn:microsoft.com/office/officeart/2016/7/layout/BasicLinearProcessNumbered"/>
    <dgm:cxn modelId="{979173AA-5A69-4959-B53F-712410D85E73}" type="presOf" srcId="{E1E8E2F0-9553-4797-8A48-73A13EB69FE5}" destId="{EB05B8EA-4A00-431D-B58C-1F14277306B0}" srcOrd="0" destOrd="0" presId="urn:microsoft.com/office/officeart/2016/7/layout/BasicLinearProcessNumbered"/>
    <dgm:cxn modelId="{801D83AA-7B39-470B-91B6-A7E14069581B}" type="presOf" srcId="{4107C001-67C1-43E9-9913-DFE1BB30B246}" destId="{D4450693-ED09-41C3-BACE-0847EADBD0C8}" srcOrd="0" destOrd="0" presId="urn:microsoft.com/office/officeart/2016/7/layout/BasicLinearProcessNumbered"/>
    <dgm:cxn modelId="{6E25E6C2-9303-4440-9E4D-0BE69023C8C7}" type="presOf" srcId="{7EA649A6-55AF-4E63-9A32-C48C27F9E659}" destId="{505E7BBB-3943-4F72-BD03-E9D59F240D7D}" srcOrd="0" destOrd="0" presId="urn:microsoft.com/office/officeart/2016/7/layout/BasicLinearProcessNumbered"/>
    <dgm:cxn modelId="{6BE68CC5-2EF3-4A58-B203-F608964F868B}" srcId="{4107C001-67C1-43E9-9913-DFE1BB30B246}" destId="{2740C5FD-07EE-4496-AA69-5F9BAAB259AB}" srcOrd="2" destOrd="0" parTransId="{C3F92CEE-F676-46F7-B823-5C1959C90D0A}" sibTransId="{E1E8E2F0-9553-4797-8A48-73A13EB69FE5}"/>
    <dgm:cxn modelId="{26EA00DB-4AFF-46FB-B653-67FDE2241DAA}" srcId="{4107C001-67C1-43E9-9913-DFE1BB30B246}" destId="{7EA649A6-55AF-4E63-9A32-C48C27F9E659}" srcOrd="1" destOrd="0" parTransId="{17E333B4-D6DF-48EA-B47D-8402222936FC}" sibTransId="{7BFF5DCE-FB41-4854-896C-9FD7AE609311}"/>
    <dgm:cxn modelId="{3F18CBDC-B21B-45E5-860E-1F1F74F52C91}" type="presOf" srcId="{4C95566B-EF04-4B31-AD74-0C98CB4C5E1E}" destId="{B64CEC0A-C272-4133-875B-E0B013138AB6}" srcOrd="1" destOrd="0" presId="urn:microsoft.com/office/officeart/2016/7/layout/BasicLinearProcessNumbered"/>
    <dgm:cxn modelId="{EB1958E6-A207-4C1A-B72A-46FEE95F6BF6}" type="presOf" srcId="{4FB4CF8E-7CE5-4369-A522-B8A34844E05B}" destId="{73E5F8B7-1938-403D-8A4B-C79713DBBF1F}" srcOrd="0" destOrd="0" presId="urn:microsoft.com/office/officeart/2016/7/layout/BasicLinearProcessNumbered"/>
    <dgm:cxn modelId="{DC93A576-3B64-41E3-94DF-009FB3592C26}" type="presParOf" srcId="{D4450693-ED09-41C3-BACE-0847EADBD0C8}" destId="{506C5697-1D91-4DD2-8F3A-745E7FA7E780}" srcOrd="0" destOrd="0" presId="urn:microsoft.com/office/officeart/2016/7/layout/BasicLinearProcessNumbered"/>
    <dgm:cxn modelId="{7AAD4BAF-5A6F-4AAD-BDF6-3CB66E2AC753}" type="presParOf" srcId="{506C5697-1D91-4DD2-8F3A-745E7FA7E780}" destId="{73E5F8B7-1938-403D-8A4B-C79713DBBF1F}" srcOrd="0" destOrd="0" presId="urn:microsoft.com/office/officeart/2016/7/layout/BasicLinearProcessNumbered"/>
    <dgm:cxn modelId="{7AA01434-180A-4445-BB16-079D7280F8D4}" type="presParOf" srcId="{506C5697-1D91-4DD2-8F3A-745E7FA7E780}" destId="{FD036D98-37E2-4118-8532-DDECA24C969D}" srcOrd="1" destOrd="0" presId="urn:microsoft.com/office/officeart/2016/7/layout/BasicLinearProcessNumbered"/>
    <dgm:cxn modelId="{509D01B1-191D-4819-A208-38B739EB2F1F}" type="presParOf" srcId="{506C5697-1D91-4DD2-8F3A-745E7FA7E780}" destId="{B92D9DB9-DAC8-4559-883C-206CA4123713}" srcOrd="2" destOrd="0" presId="urn:microsoft.com/office/officeart/2016/7/layout/BasicLinearProcessNumbered"/>
    <dgm:cxn modelId="{927E9D18-8E0D-426A-9556-5F47C76D4E5F}" type="presParOf" srcId="{506C5697-1D91-4DD2-8F3A-745E7FA7E780}" destId="{4D6DFFB9-91A9-4078-A7DC-F77B3FAFA1F9}" srcOrd="3" destOrd="0" presId="urn:microsoft.com/office/officeart/2016/7/layout/BasicLinearProcessNumbered"/>
    <dgm:cxn modelId="{E3E3EA02-AE37-4D09-9E6C-0E53A2D045AA}" type="presParOf" srcId="{D4450693-ED09-41C3-BACE-0847EADBD0C8}" destId="{B5540117-A0DA-4E3D-9AE6-632B27EEBF8F}" srcOrd="1" destOrd="0" presId="urn:microsoft.com/office/officeart/2016/7/layout/BasicLinearProcessNumbered"/>
    <dgm:cxn modelId="{A9DF88A4-7460-4473-AE74-49EEB9272318}" type="presParOf" srcId="{D4450693-ED09-41C3-BACE-0847EADBD0C8}" destId="{CF3A2B23-F6DB-419C-8E55-F0F992618434}" srcOrd="2" destOrd="0" presId="urn:microsoft.com/office/officeart/2016/7/layout/BasicLinearProcessNumbered"/>
    <dgm:cxn modelId="{90B3DD89-2D39-4B5D-BC8F-51D5AA010363}" type="presParOf" srcId="{CF3A2B23-F6DB-419C-8E55-F0F992618434}" destId="{505E7BBB-3943-4F72-BD03-E9D59F240D7D}" srcOrd="0" destOrd="0" presId="urn:microsoft.com/office/officeart/2016/7/layout/BasicLinearProcessNumbered"/>
    <dgm:cxn modelId="{AED21678-D9C5-44C4-A3A3-3661338B89AA}" type="presParOf" srcId="{CF3A2B23-F6DB-419C-8E55-F0F992618434}" destId="{FDC9ED14-BDA7-4323-8025-DBADFE59174B}" srcOrd="1" destOrd="0" presId="urn:microsoft.com/office/officeart/2016/7/layout/BasicLinearProcessNumbered"/>
    <dgm:cxn modelId="{16D523ED-2090-4F08-972E-342F8644477A}" type="presParOf" srcId="{CF3A2B23-F6DB-419C-8E55-F0F992618434}" destId="{DC87F6E3-D83E-425A-A2D4-C22065B33143}" srcOrd="2" destOrd="0" presId="urn:microsoft.com/office/officeart/2016/7/layout/BasicLinearProcessNumbered"/>
    <dgm:cxn modelId="{AB67E177-714A-44A3-BB4F-C05EC5D6FF41}" type="presParOf" srcId="{CF3A2B23-F6DB-419C-8E55-F0F992618434}" destId="{FF829D30-116E-42C6-A0C8-84C22F76FA34}" srcOrd="3" destOrd="0" presId="urn:microsoft.com/office/officeart/2016/7/layout/BasicLinearProcessNumbered"/>
    <dgm:cxn modelId="{EB113892-D960-4AAB-A891-456EF8B4369E}" type="presParOf" srcId="{D4450693-ED09-41C3-BACE-0847EADBD0C8}" destId="{FE7F9038-0C4F-49CE-B3B7-2B774C58D1DF}" srcOrd="3" destOrd="0" presId="urn:microsoft.com/office/officeart/2016/7/layout/BasicLinearProcessNumbered"/>
    <dgm:cxn modelId="{640F4912-4A94-42B1-9149-E277DA298C56}" type="presParOf" srcId="{D4450693-ED09-41C3-BACE-0847EADBD0C8}" destId="{C5FF2885-0FA5-4E29-918E-BC9B99F24341}" srcOrd="4" destOrd="0" presId="urn:microsoft.com/office/officeart/2016/7/layout/BasicLinearProcessNumbered"/>
    <dgm:cxn modelId="{806EF598-A1B7-462A-A879-E3DB3DDB5035}" type="presParOf" srcId="{C5FF2885-0FA5-4E29-918E-BC9B99F24341}" destId="{30049182-D13A-40DF-9FB9-70A5A00F96CC}" srcOrd="0" destOrd="0" presId="urn:microsoft.com/office/officeart/2016/7/layout/BasicLinearProcessNumbered"/>
    <dgm:cxn modelId="{BE35AE95-2EDD-4EF3-AD1E-DEB72897A93E}" type="presParOf" srcId="{C5FF2885-0FA5-4E29-918E-BC9B99F24341}" destId="{EB05B8EA-4A00-431D-B58C-1F14277306B0}" srcOrd="1" destOrd="0" presId="urn:microsoft.com/office/officeart/2016/7/layout/BasicLinearProcessNumbered"/>
    <dgm:cxn modelId="{BB635CB7-9128-4242-BB54-1AE7BAA832CA}" type="presParOf" srcId="{C5FF2885-0FA5-4E29-918E-BC9B99F24341}" destId="{1DF51905-977A-4166-86F3-4233179E51D3}" srcOrd="2" destOrd="0" presId="urn:microsoft.com/office/officeart/2016/7/layout/BasicLinearProcessNumbered"/>
    <dgm:cxn modelId="{E08CB891-508B-4E65-ADED-EC87CBF63E57}" type="presParOf" srcId="{C5FF2885-0FA5-4E29-918E-BC9B99F24341}" destId="{AE73AD99-ACEC-4606-8CA8-289FFA2C1C68}" srcOrd="3" destOrd="0" presId="urn:microsoft.com/office/officeart/2016/7/layout/BasicLinearProcessNumbered"/>
    <dgm:cxn modelId="{914D015A-728B-42DA-A2D8-6D4C8BCE64B4}" type="presParOf" srcId="{D4450693-ED09-41C3-BACE-0847EADBD0C8}" destId="{E3352840-BAD4-4487-8BD6-C51B046750C8}" srcOrd="5" destOrd="0" presId="urn:microsoft.com/office/officeart/2016/7/layout/BasicLinearProcessNumbered"/>
    <dgm:cxn modelId="{660210E2-51DE-49C8-999E-35FF8A571B90}" type="presParOf" srcId="{D4450693-ED09-41C3-BACE-0847EADBD0C8}" destId="{C6EB54C8-9649-45A2-8A4D-EC3A64DCFD4A}" srcOrd="6" destOrd="0" presId="urn:microsoft.com/office/officeart/2016/7/layout/BasicLinearProcessNumbered"/>
    <dgm:cxn modelId="{7B74C273-4EE4-420A-8E28-6CBD0AAF2B33}" type="presParOf" srcId="{C6EB54C8-9649-45A2-8A4D-EC3A64DCFD4A}" destId="{06FBB875-A051-44AD-8604-924FFDFB1891}" srcOrd="0" destOrd="0" presId="urn:microsoft.com/office/officeart/2016/7/layout/BasicLinearProcessNumbered"/>
    <dgm:cxn modelId="{8A443433-A647-400F-A8F3-59DD58A21C52}" type="presParOf" srcId="{C6EB54C8-9649-45A2-8A4D-EC3A64DCFD4A}" destId="{4AD1D1EB-4219-4C8A-A2EF-E2D964D5B276}" srcOrd="1" destOrd="0" presId="urn:microsoft.com/office/officeart/2016/7/layout/BasicLinearProcessNumbered"/>
    <dgm:cxn modelId="{155991B5-2AED-43F4-9124-E59254E75B96}" type="presParOf" srcId="{C6EB54C8-9649-45A2-8A4D-EC3A64DCFD4A}" destId="{8139DE9C-6992-44FC-B14A-AA9CE3CFF476}" srcOrd="2" destOrd="0" presId="urn:microsoft.com/office/officeart/2016/7/layout/BasicLinearProcessNumbered"/>
    <dgm:cxn modelId="{9C5DF979-8AD5-498C-A18E-E3EABCCE3EAC}" type="presParOf" srcId="{C6EB54C8-9649-45A2-8A4D-EC3A64DCFD4A}" destId="{B64CEC0A-C272-4133-875B-E0B013138AB6}"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4DFB26-F809-45E0-84FA-0779E82D71B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676363A0-AC81-4867-B06C-A2AF52710F9A}">
      <dgm:prSet/>
      <dgm:spPr/>
      <dgm:t>
        <a:bodyPr/>
        <a:lstStyle/>
        <a:p>
          <a:pPr>
            <a:lnSpc>
              <a:spcPct val="100000"/>
            </a:lnSpc>
          </a:pPr>
          <a:endParaRPr lang="en-GB" dirty="0"/>
        </a:p>
        <a:p>
          <a:pPr>
            <a:lnSpc>
              <a:spcPct val="100000"/>
            </a:lnSpc>
          </a:pPr>
          <a:r>
            <a:rPr lang="en-GB" dirty="0"/>
            <a:t>Decrease staff sickness				</a:t>
          </a:r>
          <a:endParaRPr lang="en-US" dirty="0"/>
        </a:p>
      </dgm:t>
    </dgm:pt>
    <dgm:pt modelId="{26981397-0867-4549-9743-BB8F19802E17}" type="parTrans" cxnId="{6B467029-D449-421D-9894-697048029E47}">
      <dgm:prSet/>
      <dgm:spPr/>
      <dgm:t>
        <a:bodyPr/>
        <a:lstStyle/>
        <a:p>
          <a:endParaRPr lang="en-US"/>
        </a:p>
      </dgm:t>
    </dgm:pt>
    <dgm:pt modelId="{DC47AD7F-D813-4050-9AEA-7B984CD1DCCB}" type="sibTrans" cxnId="{6B467029-D449-421D-9894-697048029E47}">
      <dgm:prSet/>
      <dgm:spPr/>
      <dgm:t>
        <a:bodyPr/>
        <a:lstStyle/>
        <a:p>
          <a:pPr>
            <a:lnSpc>
              <a:spcPct val="100000"/>
            </a:lnSpc>
          </a:pPr>
          <a:endParaRPr lang="en-US"/>
        </a:p>
      </dgm:t>
    </dgm:pt>
    <dgm:pt modelId="{8D8A665E-52D8-45D2-A954-18D078AA37A9}">
      <dgm:prSet/>
      <dgm:spPr/>
      <dgm:t>
        <a:bodyPr/>
        <a:lstStyle/>
        <a:p>
          <a:pPr>
            <a:lnSpc>
              <a:spcPct val="100000"/>
            </a:lnSpc>
          </a:pPr>
          <a:r>
            <a:rPr lang="en-GB"/>
            <a:t>Improve retention of staff</a:t>
          </a:r>
          <a:endParaRPr lang="en-US"/>
        </a:p>
      </dgm:t>
    </dgm:pt>
    <dgm:pt modelId="{58451476-7989-46D8-8D78-B2EE258F26A3}" type="parTrans" cxnId="{12B30CD2-373B-43EF-B0E2-311A2E2AF236}">
      <dgm:prSet/>
      <dgm:spPr/>
      <dgm:t>
        <a:bodyPr/>
        <a:lstStyle/>
        <a:p>
          <a:endParaRPr lang="en-US"/>
        </a:p>
      </dgm:t>
    </dgm:pt>
    <dgm:pt modelId="{A5106138-F39C-4DA3-80A8-C811CA36A759}" type="sibTrans" cxnId="{12B30CD2-373B-43EF-B0E2-311A2E2AF236}">
      <dgm:prSet/>
      <dgm:spPr/>
      <dgm:t>
        <a:bodyPr/>
        <a:lstStyle/>
        <a:p>
          <a:pPr>
            <a:lnSpc>
              <a:spcPct val="100000"/>
            </a:lnSpc>
          </a:pPr>
          <a:endParaRPr lang="en-US"/>
        </a:p>
      </dgm:t>
    </dgm:pt>
    <dgm:pt modelId="{DB978486-CC4C-44C7-A1A7-09BBA546CD75}">
      <dgm:prSet/>
      <dgm:spPr/>
      <dgm:t>
        <a:bodyPr/>
        <a:lstStyle/>
        <a:p>
          <a:pPr>
            <a:lnSpc>
              <a:spcPct val="100000"/>
            </a:lnSpc>
          </a:pPr>
          <a:r>
            <a:rPr lang="en-GB"/>
            <a:t>Make your staff feel valued</a:t>
          </a:r>
          <a:endParaRPr lang="en-US"/>
        </a:p>
      </dgm:t>
    </dgm:pt>
    <dgm:pt modelId="{91511D1C-8071-46DA-9C5F-229452D7C874}" type="parTrans" cxnId="{E48DBA19-3C1B-45CC-BD62-929065169A05}">
      <dgm:prSet/>
      <dgm:spPr/>
      <dgm:t>
        <a:bodyPr/>
        <a:lstStyle/>
        <a:p>
          <a:endParaRPr lang="en-US"/>
        </a:p>
      </dgm:t>
    </dgm:pt>
    <dgm:pt modelId="{16F0066B-8C15-432D-9EAB-C1AD45F08551}" type="sibTrans" cxnId="{E48DBA19-3C1B-45CC-BD62-929065169A05}">
      <dgm:prSet/>
      <dgm:spPr/>
      <dgm:t>
        <a:bodyPr/>
        <a:lstStyle/>
        <a:p>
          <a:pPr>
            <a:lnSpc>
              <a:spcPct val="100000"/>
            </a:lnSpc>
          </a:pPr>
          <a:endParaRPr lang="en-US"/>
        </a:p>
      </dgm:t>
    </dgm:pt>
    <dgm:pt modelId="{68B856C7-1B3C-425F-98C6-818F8419ABF7}">
      <dgm:prSet/>
      <dgm:spPr/>
      <dgm:t>
        <a:bodyPr/>
        <a:lstStyle/>
        <a:p>
          <a:pPr>
            <a:lnSpc>
              <a:spcPct val="100000"/>
            </a:lnSpc>
          </a:pPr>
          <a:r>
            <a:rPr lang="en-GB"/>
            <a:t>Shape future learning</a:t>
          </a:r>
          <a:endParaRPr lang="en-US"/>
        </a:p>
      </dgm:t>
    </dgm:pt>
    <dgm:pt modelId="{9C9B860C-3A9B-4796-8EFF-1B3F3DE453E7}" type="parTrans" cxnId="{845AC3B4-9BEB-4FAF-ABAA-3B2D180B885C}">
      <dgm:prSet/>
      <dgm:spPr/>
      <dgm:t>
        <a:bodyPr/>
        <a:lstStyle/>
        <a:p>
          <a:endParaRPr lang="en-US"/>
        </a:p>
      </dgm:t>
    </dgm:pt>
    <dgm:pt modelId="{1349AD92-0C9E-4612-97DC-7EAFD6343B5F}" type="sibTrans" cxnId="{845AC3B4-9BEB-4FAF-ABAA-3B2D180B885C}">
      <dgm:prSet/>
      <dgm:spPr/>
      <dgm:t>
        <a:bodyPr/>
        <a:lstStyle/>
        <a:p>
          <a:endParaRPr lang="en-US"/>
        </a:p>
      </dgm:t>
    </dgm:pt>
    <dgm:pt modelId="{00089803-B774-44ED-B55B-531BDFB15B8C}" type="pres">
      <dgm:prSet presAssocID="{B54DFB26-F809-45E0-84FA-0779E82D71BE}" presName="root" presStyleCnt="0">
        <dgm:presLayoutVars>
          <dgm:dir/>
          <dgm:resizeHandles val="exact"/>
        </dgm:presLayoutVars>
      </dgm:prSet>
      <dgm:spPr/>
    </dgm:pt>
    <dgm:pt modelId="{995A2EB6-1BAB-4A79-A298-79C53EEF0E4F}" type="pres">
      <dgm:prSet presAssocID="{B54DFB26-F809-45E0-84FA-0779E82D71BE}" presName="container" presStyleCnt="0">
        <dgm:presLayoutVars>
          <dgm:dir/>
          <dgm:resizeHandles val="exact"/>
        </dgm:presLayoutVars>
      </dgm:prSet>
      <dgm:spPr/>
    </dgm:pt>
    <dgm:pt modelId="{F0CCBEE6-3F6A-4D31-A3FF-A61C631AEB5E}" type="pres">
      <dgm:prSet presAssocID="{676363A0-AC81-4867-B06C-A2AF52710F9A}" presName="compNode" presStyleCnt="0"/>
      <dgm:spPr/>
    </dgm:pt>
    <dgm:pt modelId="{26DD8AE1-A031-418C-9451-14858DBE8454}" type="pres">
      <dgm:prSet presAssocID="{676363A0-AC81-4867-B06C-A2AF52710F9A}" presName="iconBgRect" presStyleLbl="bgShp" presStyleIdx="0" presStyleCnt="4"/>
      <dgm:spPr>
        <a:solidFill>
          <a:schemeClr val="accent2">
            <a:lumMod val="40000"/>
            <a:lumOff val="60000"/>
          </a:schemeClr>
        </a:solidFill>
      </dgm:spPr>
    </dgm:pt>
    <dgm:pt modelId="{A1CE5722-F581-4D7D-8441-C8F0401F2275}" type="pres">
      <dgm:prSet presAssocID="{676363A0-AC81-4867-B06C-A2AF52710F9A}" presName="iconRect" presStyleLbl="node1" presStyleIdx="0" presStyleCnt="4" custLinFactNeighborY="700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wnward trend"/>
        </a:ext>
      </dgm:extLst>
    </dgm:pt>
    <dgm:pt modelId="{473283C5-116D-4767-BFBA-45282EBBAD90}" type="pres">
      <dgm:prSet presAssocID="{676363A0-AC81-4867-B06C-A2AF52710F9A}" presName="spaceRect" presStyleCnt="0"/>
      <dgm:spPr/>
    </dgm:pt>
    <dgm:pt modelId="{6DBABE24-BAE7-4FD3-8F5D-28058920AF01}" type="pres">
      <dgm:prSet presAssocID="{676363A0-AC81-4867-B06C-A2AF52710F9A}" presName="textRect" presStyleLbl="revTx" presStyleIdx="0" presStyleCnt="4">
        <dgm:presLayoutVars>
          <dgm:chMax val="1"/>
          <dgm:chPref val="1"/>
        </dgm:presLayoutVars>
      </dgm:prSet>
      <dgm:spPr/>
    </dgm:pt>
    <dgm:pt modelId="{6A4F8BCC-CFA8-4387-91AF-C4159CC5202C}" type="pres">
      <dgm:prSet presAssocID="{DC47AD7F-D813-4050-9AEA-7B984CD1DCCB}" presName="sibTrans" presStyleLbl="sibTrans2D1" presStyleIdx="0" presStyleCnt="0"/>
      <dgm:spPr/>
    </dgm:pt>
    <dgm:pt modelId="{FB39B403-C7A4-40ED-BA78-B902688EBC9A}" type="pres">
      <dgm:prSet presAssocID="{8D8A665E-52D8-45D2-A954-18D078AA37A9}" presName="compNode" presStyleCnt="0"/>
      <dgm:spPr/>
    </dgm:pt>
    <dgm:pt modelId="{3DAD4063-FDC2-42F6-8C55-EACEC0F629F6}" type="pres">
      <dgm:prSet presAssocID="{8D8A665E-52D8-45D2-A954-18D078AA37A9}" presName="iconBgRect" presStyleLbl="bgShp" presStyleIdx="1" presStyleCnt="4"/>
      <dgm:spPr>
        <a:solidFill>
          <a:schemeClr val="accent2">
            <a:lumMod val="40000"/>
            <a:lumOff val="60000"/>
          </a:schemeClr>
        </a:solidFill>
      </dgm:spPr>
    </dgm:pt>
    <dgm:pt modelId="{333619B6-C71E-42B6-BF96-6610428F6807}" type="pres">
      <dgm:prSet presAssocID="{8D8A665E-52D8-45D2-A954-18D078AA37A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Upward trend"/>
        </a:ext>
      </dgm:extLst>
    </dgm:pt>
    <dgm:pt modelId="{BC31E864-CB3E-48E1-9E97-C35D4EDFA78E}" type="pres">
      <dgm:prSet presAssocID="{8D8A665E-52D8-45D2-A954-18D078AA37A9}" presName="spaceRect" presStyleCnt="0"/>
      <dgm:spPr/>
    </dgm:pt>
    <dgm:pt modelId="{8F00FEDB-29BB-483A-8E33-4C900B4EE9B0}" type="pres">
      <dgm:prSet presAssocID="{8D8A665E-52D8-45D2-A954-18D078AA37A9}" presName="textRect" presStyleLbl="revTx" presStyleIdx="1" presStyleCnt="4">
        <dgm:presLayoutVars>
          <dgm:chMax val="1"/>
          <dgm:chPref val="1"/>
        </dgm:presLayoutVars>
      </dgm:prSet>
      <dgm:spPr/>
    </dgm:pt>
    <dgm:pt modelId="{25716614-D803-42B8-9B93-7C45F8D7F082}" type="pres">
      <dgm:prSet presAssocID="{A5106138-F39C-4DA3-80A8-C811CA36A759}" presName="sibTrans" presStyleLbl="sibTrans2D1" presStyleIdx="0" presStyleCnt="0"/>
      <dgm:spPr/>
    </dgm:pt>
    <dgm:pt modelId="{5E71B3E2-B3E2-41CB-A70A-6C466E93F27B}" type="pres">
      <dgm:prSet presAssocID="{DB978486-CC4C-44C7-A1A7-09BBA546CD75}" presName="compNode" presStyleCnt="0"/>
      <dgm:spPr/>
    </dgm:pt>
    <dgm:pt modelId="{02FE02FE-0FC8-4DC5-82B8-B268AE26BD17}" type="pres">
      <dgm:prSet presAssocID="{DB978486-CC4C-44C7-A1A7-09BBA546CD75}" presName="iconBgRect" presStyleLbl="bgShp" presStyleIdx="2" presStyleCnt="4"/>
      <dgm:spPr>
        <a:solidFill>
          <a:schemeClr val="accent2">
            <a:lumMod val="40000"/>
            <a:lumOff val="60000"/>
          </a:schemeClr>
        </a:solidFill>
      </dgm:spPr>
    </dgm:pt>
    <dgm:pt modelId="{31629989-6D4A-4ACC-9203-2A377947F29B}" type="pres">
      <dgm:prSet presAssocID="{DB978486-CC4C-44C7-A1A7-09BBA546CD7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a:ext>
      </dgm:extLst>
    </dgm:pt>
    <dgm:pt modelId="{61D49FF5-6FE6-4AD1-8282-2472AC35327C}" type="pres">
      <dgm:prSet presAssocID="{DB978486-CC4C-44C7-A1A7-09BBA546CD75}" presName="spaceRect" presStyleCnt="0"/>
      <dgm:spPr/>
    </dgm:pt>
    <dgm:pt modelId="{CE97F194-5CA1-4B33-AE25-CDCF4F73ED64}" type="pres">
      <dgm:prSet presAssocID="{DB978486-CC4C-44C7-A1A7-09BBA546CD75}" presName="textRect" presStyleLbl="revTx" presStyleIdx="2" presStyleCnt="4">
        <dgm:presLayoutVars>
          <dgm:chMax val="1"/>
          <dgm:chPref val="1"/>
        </dgm:presLayoutVars>
      </dgm:prSet>
      <dgm:spPr/>
    </dgm:pt>
    <dgm:pt modelId="{E8BE215A-498C-4A75-BD47-06C41B69B0C8}" type="pres">
      <dgm:prSet presAssocID="{16F0066B-8C15-432D-9EAB-C1AD45F08551}" presName="sibTrans" presStyleLbl="sibTrans2D1" presStyleIdx="0" presStyleCnt="0"/>
      <dgm:spPr/>
    </dgm:pt>
    <dgm:pt modelId="{F1743AC2-AFF3-4CE8-9437-7A4F439B0326}" type="pres">
      <dgm:prSet presAssocID="{68B856C7-1B3C-425F-98C6-818F8419ABF7}" presName="compNode" presStyleCnt="0"/>
      <dgm:spPr/>
    </dgm:pt>
    <dgm:pt modelId="{4780D574-3CD4-4433-9F47-1394D22EAC52}" type="pres">
      <dgm:prSet presAssocID="{68B856C7-1B3C-425F-98C6-818F8419ABF7}" presName="iconBgRect" presStyleLbl="bgShp" presStyleIdx="3" presStyleCnt="4"/>
      <dgm:spPr>
        <a:solidFill>
          <a:schemeClr val="accent2">
            <a:lumMod val="40000"/>
            <a:lumOff val="60000"/>
          </a:schemeClr>
        </a:solidFill>
      </dgm:spPr>
    </dgm:pt>
    <dgm:pt modelId="{B90A48D5-AD65-47D5-AAE4-1DA59BBCD0FA}" type="pres">
      <dgm:prSet presAssocID="{68B856C7-1B3C-425F-98C6-818F8419ABF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ead with Gears"/>
        </a:ext>
      </dgm:extLst>
    </dgm:pt>
    <dgm:pt modelId="{21BAB687-690D-45AE-B8A7-6FAC43446187}" type="pres">
      <dgm:prSet presAssocID="{68B856C7-1B3C-425F-98C6-818F8419ABF7}" presName="spaceRect" presStyleCnt="0"/>
      <dgm:spPr/>
    </dgm:pt>
    <dgm:pt modelId="{C49B2A4F-6D44-4C6F-A9E1-CB026FAE2C95}" type="pres">
      <dgm:prSet presAssocID="{68B856C7-1B3C-425F-98C6-818F8419ABF7}" presName="textRect" presStyleLbl="revTx" presStyleIdx="3" presStyleCnt="4">
        <dgm:presLayoutVars>
          <dgm:chMax val="1"/>
          <dgm:chPref val="1"/>
        </dgm:presLayoutVars>
      </dgm:prSet>
      <dgm:spPr/>
    </dgm:pt>
  </dgm:ptLst>
  <dgm:cxnLst>
    <dgm:cxn modelId="{F139A907-6270-491A-AACC-1E3EDAA3666A}" type="presOf" srcId="{DB978486-CC4C-44C7-A1A7-09BBA546CD75}" destId="{CE97F194-5CA1-4B33-AE25-CDCF4F73ED64}" srcOrd="0" destOrd="0" presId="urn:microsoft.com/office/officeart/2018/2/layout/IconCircleList"/>
    <dgm:cxn modelId="{1FBCB011-E794-4ADC-99DB-333EB9D376B4}" type="presOf" srcId="{8D8A665E-52D8-45D2-A954-18D078AA37A9}" destId="{8F00FEDB-29BB-483A-8E33-4C900B4EE9B0}" srcOrd="0" destOrd="0" presId="urn:microsoft.com/office/officeart/2018/2/layout/IconCircleList"/>
    <dgm:cxn modelId="{E48DBA19-3C1B-45CC-BD62-929065169A05}" srcId="{B54DFB26-F809-45E0-84FA-0779E82D71BE}" destId="{DB978486-CC4C-44C7-A1A7-09BBA546CD75}" srcOrd="2" destOrd="0" parTransId="{91511D1C-8071-46DA-9C5F-229452D7C874}" sibTransId="{16F0066B-8C15-432D-9EAB-C1AD45F08551}"/>
    <dgm:cxn modelId="{33C2CA27-8D1D-4D32-813E-4A008B9D86EC}" type="presOf" srcId="{A5106138-F39C-4DA3-80A8-C811CA36A759}" destId="{25716614-D803-42B8-9B93-7C45F8D7F082}" srcOrd="0" destOrd="0" presId="urn:microsoft.com/office/officeart/2018/2/layout/IconCircleList"/>
    <dgm:cxn modelId="{6B467029-D449-421D-9894-697048029E47}" srcId="{B54DFB26-F809-45E0-84FA-0779E82D71BE}" destId="{676363A0-AC81-4867-B06C-A2AF52710F9A}" srcOrd="0" destOrd="0" parTransId="{26981397-0867-4549-9743-BB8F19802E17}" sibTransId="{DC47AD7F-D813-4050-9AEA-7B984CD1DCCB}"/>
    <dgm:cxn modelId="{3BFBB736-EA24-4F17-AE3D-99F77FBBA420}" type="presOf" srcId="{16F0066B-8C15-432D-9EAB-C1AD45F08551}" destId="{E8BE215A-498C-4A75-BD47-06C41B69B0C8}" srcOrd="0" destOrd="0" presId="urn:microsoft.com/office/officeart/2018/2/layout/IconCircleList"/>
    <dgm:cxn modelId="{C3C96B4D-C088-4234-A2E2-E0740CE44DB7}" type="presOf" srcId="{68B856C7-1B3C-425F-98C6-818F8419ABF7}" destId="{C49B2A4F-6D44-4C6F-A9E1-CB026FAE2C95}" srcOrd="0" destOrd="0" presId="urn:microsoft.com/office/officeart/2018/2/layout/IconCircleList"/>
    <dgm:cxn modelId="{845AC3B4-9BEB-4FAF-ABAA-3B2D180B885C}" srcId="{B54DFB26-F809-45E0-84FA-0779E82D71BE}" destId="{68B856C7-1B3C-425F-98C6-818F8419ABF7}" srcOrd="3" destOrd="0" parTransId="{9C9B860C-3A9B-4796-8EFF-1B3F3DE453E7}" sibTransId="{1349AD92-0C9E-4612-97DC-7EAFD6343B5F}"/>
    <dgm:cxn modelId="{12B30CD2-373B-43EF-B0E2-311A2E2AF236}" srcId="{B54DFB26-F809-45E0-84FA-0779E82D71BE}" destId="{8D8A665E-52D8-45D2-A954-18D078AA37A9}" srcOrd="1" destOrd="0" parTransId="{58451476-7989-46D8-8D78-B2EE258F26A3}" sibTransId="{A5106138-F39C-4DA3-80A8-C811CA36A759}"/>
    <dgm:cxn modelId="{E38BBCD7-8C71-4CC1-B644-DA7E7C0C26A4}" type="presOf" srcId="{676363A0-AC81-4867-B06C-A2AF52710F9A}" destId="{6DBABE24-BAE7-4FD3-8F5D-28058920AF01}" srcOrd="0" destOrd="0" presId="urn:microsoft.com/office/officeart/2018/2/layout/IconCircleList"/>
    <dgm:cxn modelId="{AA8D43F2-6A2F-465E-A678-8CC13FF29EAF}" type="presOf" srcId="{B54DFB26-F809-45E0-84FA-0779E82D71BE}" destId="{00089803-B774-44ED-B55B-531BDFB15B8C}" srcOrd="0" destOrd="0" presId="urn:microsoft.com/office/officeart/2018/2/layout/IconCircleList"/>
    <dgm:cxn modelId="{055019F5-D886-4C90-95BD-2247160B2BA0}" type="presOf" srcId="{DC47AD7F-D813-4050-9AEA-7B984CD1DCCB}" destId="{6A4F8BCC-CFA8-4387-91AF-C4159CC5202C}" srcOrd="0" destOrd="0" presId="urn:microsoft.com/office/officeart/2018/2/layout/IconCircleList"/>
    <dgm:cxn modelId="{4BE1257A-1428-46DC-91D9-21FB07061D51}" type="presParOf" srcId="{00089803-B774-44ED-B55B-531BDFB15B8C}" destId="{995A2EB6-1BAB-4A79-A298-79C53EEF0E4F}" srcOrd="0" destOrd="0" presId="urn:microsoft.com/office/officeart/2018/2/layout/IconCircleList"/>
    <dgm:cxn modelId="{A82E784E-F07F-4BC0-AD6A-67D9CA40C9BB}" type="presParOf" srcId="{995A2EB6-1BAB-4A79-A298-79C53EEF0E4F}" destId="{F0CCBEE6-3F6A-4D31-A3FF-A61C631AEB5E}" srcOrd="0" destOrd="0" presId="urn:microsoft.com/office/officeart/2018/2/layout/IconCircleList"/>
    <dgm:cxn modelId="{0BBAF658-F083-443F-8A55-4A4904DEF562}" type="presParOf" srcId="{F0CCBEE6-3F6A-4D31-A3FF-A61C631AEB5E}" destId="{26DD8AE1-A031-418C-9451-14858DBE8454}" srcOrd="0" destOrd="0" presId="urn:microsoft.com/office/officeart/2018/2/layout/IconCircleList"/>
    <dgm:cxn modelId="{B22B5BB1-1096-4275-A14D-B86F5DA7DA44}" type="presParOf" srcId="{F0CCBEE6-3F6A-4D31-A3FF-A61C631AEB5E}" destId="{A1CE5722-F581-4D7D-8441-C8F0401F2275}" srcOrd="1" destOrd="0" presId="urn:microsoft.com/office/officeart/2018/2/layout/IconCircleList"/>
    <dgm:cxn modelId="{D9DC227E-7FF8-4E57-B55D-9E7E0FB8B9A5}" type="presParOf" srcId="{F0CCBEE6-3F6A-4D31-A3FF-A61C631AEB5E}" destId="{473283C5-116D-4767-BFBA-45282EBBAD90}" srcOrd="2" destOrd="0" presId="urn:microsoft.com/office/officeart/2018/2/layout/IconCircleList"/>
    <dgm:cxn modelId="{9D6E1FF1-56B4-4645-BC50-4845D22D412B}" type="presParOf" srcId="{F0CCBEE6-3F6A-4D31-A3FF-A61C631AEB5E}" destId="{6DBABE24-BAE7-4FD3-8F5D-28058920AF01}" srcOrd="3" destOrd="0" presId="urn:microsoft.com/office/officeart/2018/2/layout/IconCircleList"/>
    <dgm:cxn modelId="{7C53EC8F-447B-4E3D-8979-79F5E1BCF929}" type="presParOf" srcId="{995A2EB6-1BAB-4A79-A298-79C53EEF0E4F}" destId="{6A4F8BCC-CFA8-4387-91AF-C4159CC5202C}" srcOrd="1" destOrd="0" presId="urn:microsoft.com/office/officeart/2018/2/layout/IconCircleList"/>
    <dgm:cxn modelId="{D48D89C4-3C5C-4774-B3CB-5E9D1C61822E}" type="presParOf" srcId="{995A2EB6-1BAB-4A79-A298-79C53EEF0E4F}" destId="{FB39B403-C7A4-40ED-BA78-B902688EBC9A}" srcOrd="2" destOrd="0" presId="urn:microsoft.com/office/officeart/2018/2/layout/IconCircleList"/>
    <dgm:cxn modelId="{07E78F02-42E9-40CD-B98D-562869F49652}" type="presParOf" srcId="{FB39B403-C7A4-40ED-BA78-B902688EBC9A}" destId="{3DAD4063-FDC2-42F6-8C55-EACEC0F629F6}" srcOrd="0" destOrd="0" presId="urn:microsoft.com/office/officeart/2018/2/layout/IconCircleList"/>
    <dgm:cxn modelId="{C5C507FC-3F0B-4BFE-B994-20AA0FC352CA}" type="presParOf" srcId="{FB39B403-C7A4-40ED-BA78-B902688EBC9A}" destId="{333619B6-C71E-42B6-BF96-6610428F6807}" srcOrd="1" destOrd="0" presId="urn:microsoft.com/office/officeart/2018/2/layout/IconCircleList"/>
    <dgm:cxn modelId="{2D6AD895-E175-4FD8-AA36-0BC7F8187649}" type="presParOf" srcId="{FB39B403-C7A4-40ED-BA78-B902688EBC9A}" destId="{BC31E864-CB3E-48E1-9E97-C35D4EDFA78E}" srcOrd="2" destOrd="0" presId="urn:microsoft.com/office/officeart/2018/2/layout/IconCircleList"/>
    <dgm:cxn modelId="{037C34AD-394B-4AEA-AE71-37295C63DB4D}" type="presParOf" srcId="{FB39B403-C7A4-40ED-BA78-B902688EBC9A}" destId="{8F00FEDB-29BB-483A-8E33-4C900B4EE9B0}" srcOrd="3" destOrd="0" presId="urn:microsoft.com/office/officeart/2018/2/layout/IconCircleList"/>
    <dgm:cxn modelId="{4953E52B-F0A2-4341-9936-F95A6227D59E}" type="presParOf" srcId="{995A2EB6-1BAB-4A79-A298-79C53EEF0E4F}" destId="{25716614-D803-42B8-9B93-7C45F8D7F082}" srcOrd="3" destOrd="0" presId="urn:microsoft.com/office/officeart/2018/2/layout/IconCircleList"/>
    <dgm:cxn modelId="{2B253809-C542-4060-BFBC-419CF43FA520}" type="presParOf" srcId="{995A2EB6-1BAB-4A79-A298-79C53EEF0E4F}" destId="{5E71B3E2-B3E2-41CB-A70A-6C466E93F27B}" srcOrd="4" destOrd="0" presId="urn:microsoft.com/office/officeart/2018/2/layout/IconCircleList"/>
    <dgm:cxn modelId="{E2A0A43C-514F-4D7A-A49C-3DA2BE8579E5}" type="presParOf" srcId="{5E71B3E2-B3E2-41CB-A70A-6C466E93F27B}" destId="{02FE02FE-0FC8-4DC5-82B8-B268AE26BD17}" srcOrd="0" destOrd="0" presId="urn:microsoft.com/office/officeart/2018/2/layout/IconCircleList"/>
    <dgm:cxn modelId="{B0DCB240-7915-4DEF-8C13-B08D034D7F9D}" type="presParOf" srcId="{5E71B3E2-B3E2-41CB-A70A-6C466E93F27B}" destId="{31629989-6D4A-4ACC-9203-2A377947F29B}" srcOrd="1" destOrd="0" presId="urn:microsoft.com/office/officeart/2018/2/layout/IconCircleList"/>
    <dgm:cxn modelId="{523E0325-C661-4ED9-8800-FD414CA60E9B}" type="presParOf" srcId="{5E71B3E2-B3E2-41CB-A70A-6C466E93F27B}" destId="{61D49FF5-6FE6-4AD1-8282-2472AC35327C}" srcOrd="2" destOrd="0" presId="urn:microsoft.com/office/officeart/2018/2/layout/IconCircleList"/>
    <dgm:cxn modelId="{AFFF3747-A782-4A83-8529-8C4E201588F3}" type="presParOf" srcId="{5E71B3E2-B3E2-41CB-A70A-6C466E93F27B}" destId="{CE97F194-5CA1-4B33-AE25-CDCF4F73ED64}" srcOrd="3" destOrd="0" presId="urn:microsoft.com/office/officeart/2018/2/layout/IconCircleList"/>
    <dgm:cxn modelId="{CBD24DA3-C9FE-4199-8CE5-594C9FB1F896}" type="presParOf" srcId="{995A2EB6-1BAB-4A79-A298-79C53EEF0E4F}" destId="{E8BE215A-498C-4A75-BD47-06C41B69B0C8}" srcOrd="5" destOrd="0" presId="urn:microsoft.com/office/officeart/2018/2/layout/IconCircleList"/>
    <dgm:cxn modelId="{82C15CF4-CCE8-417B-AB5C-989D83DFADF8}" type="presParOf" srcId="{995A2EB6-1BAB-4A79-A298-79C53EEF0E4F}" destId="{F1743AC2-AFF3-4CE8-9437-7A4F439B0326}" srcOrd="6" destOrd="0" presId="urn:microsoft.com/office/officeart/2018/2/layout/IconCircleList"/>
    <dgm:cxn modelId="{F6B2F0CB-E252-4AAE-BBD2-1A853916C806}" type="presParOf" srcId="{F1743AC2-AFF3-4CE8-9437-7A4F439B0326}" destId="{4780D574-3CD4-4433-9F47-1394D22EAC52}" srcOrd="0" destOrd="0" presId="urn:microsoft.com/office/officeart/2018/2/layout/IconCircleList"/>
    <dgm:cxn modelId="{31162C05-C1CB-4A0A-B209-E062F9FE1515}" type="presParOf" srcId="{F1743AC2-AFF3-4CE8-9437-7A4F439B0326}" destId="{B90A48D5-AD65-47D5-AAE4-1DA59BBCD0FA}" srcOrd="1" destOrd="0" presId="urn:microsoft.com/office/officeart/2018/2/layout/IconCircleList"/>
    <dgm:cxn modelId="{E7D6748E-0CE8-4908-AD19-96140DECA595}" type="presParOf" srcId="{F1743AC2-AFF3-4CE8-9437-7A4F439B0326}" destId="{21BAB687-690D-45AE-B8A7-6FAC43446187}" srcOrd="2" destOrd="0" presId="urn:microsoft.com/office/officeart/2018/2/layout/IconCircleList"/>
    <dgm:cxn modelId="{E1F0A31A-9656-4DF6-B837-B02288901902}" type="presParOf" srcId="{F1743AC2-AFF3-4CE8-9437-7A4F439B0326}" destId="{C49B2A4F-6D44-4C6F-A9E1-CB026FAE2C9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5F8B7-1938-403D-8A4B-C79713DBBF1F}">
      <dsp:nvSpPr>
        <dsp:cNvPr id="0" name=""/>
        <dsp:cNvSpPr/>
      </dsp:nvSpPr>
      <dsp:spPr>
        <a:xfrm>
          <a:off x="3080" y="263599"/>
          <a:ext cx="2444055" cy="342167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55650">
            <a:lnSpc>
              <a:spcPct val="90000"/>
            </a:lnSpc>
            <a:spcBef>
              <a:spcPct val="0"/>
            </a:spcBef>
            <a:spcAft>
              <a:spcPct val="35000"/>
            </a:spcAft>
            <a:buNone/>
          </a:pPr>
          <a:r>
            <a:rPr lang="en-US" sz="1700" kern="1200" dirty="0"/>
            <a:t>Undertake a Training Needs Analysis across the North West paediatric workforce</a:t>
          </a:r>
        </a:p>
      </dsp:txBody>
      <dsp:txXfrm>
        <a:off x="3080" y="1563836"/>
        <a:ext cx="2444055" cy="2053006"/>
      </dsp:txXfrm>
    </dsp:sp>
    <dsp:sp modelId="{FD036D98-37E2-4118-8532-DDECA24C969D}">
      <dsp:nvSpPr>
        <dsp:cNvPr id="0" name=""/>
        <dsp:cNvSpPr/>
      </dsp:nvSpPr>
      <dsp:spPr>
        <a:xfrm>
          <a:off x="711856" y="605766"/>
          <a:ext cx="1026503" cy="1026503"/>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endParaRPr lang="en-US" sz="4800" kern="1200" dirty="0"/>
        </a:p>
      </dsp:txBody>
      <dsp:txXfrm>
        <a:off x="862184" y="756094"/>
        <a:ext cx="725847" cy="725847"/>
      </dsp:txXfrm>
    </dsp:sp>
    <dsp:sp modelId="{B92D9DB9-DAC8-4559-883C-206CA4123713}">
      <dsp:nvSpPr>
        <dsp:cNvPr id="0" name=""/>
        <dsp:cNvSpPr/>
      </dsp:nvSpPr>
      <dsp:spPr>
        <a:xfrm>
          <a:off x="3080" y="3685204"/>
          <a:ext cx="2444055" cy="72"/>
        </a:xfrm>
        <a:prstGeom prst="rect">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5E7BBB-3943-4F72-BD03-E9D59F240D7D}">
      <dsp:nvSpPr>
        <dsp:cNvPr id="0" name=""/>
        <dsp:cNvSpPr/>
      </dsp:nvSpPr>
      <dsp:spPr>
        <a:xfrm>
          <a:off x="2691541" y="263599"/>
          <a:ext cx="2444055" cy="3421677"/>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55650">
            <a:lnSpc>
              <a:spcPct val="90000"/>
            </a:lnSpc>
            <a:spcBef>
              <a:spcPct val="0"/>
            </a:spcBef>
            <a:spcAft>
              <a:spcPct val="35000"/>
            </a:spcAft>
            <a:buNone/>
          </a:pPr>
          <a:r>
            <a:rPr lang="en-US" sz="1700" kern="1200" dirty="0"/>
            <a:t>Identify key themes of challenges and areas of best practice derived from Training Needs Analysis</a:t>
          </a:r>
        </a:p>
      </dsp:txBody>
      <dsp:txXfrm>
        <a:off x="2691541" y="1563836"/>
        <a:ext cx="2444055" cy="2053006"/>
      </dsp:txXfrm>
    </dsp:sp>
    <dsp:sp modelId="{FDC9ED14-BDA7-4323-8025-DBADFE59174B}">
      <dsp:nvSpPr>
        <dsp:cNvPr id="0" name=""/>
        <dsp:cNvSpPr/>
      </dsp:nvSpPr>
      <dsp:spPr>
        <a:xfrm>
          <a:off x="3400317" y="605766"/>
          <a:ext cx="1026503" cy="1026503"/>
        </a:xfrm>
        <a:prstGeom prst="ellips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756094"/>
        <a:ext cx="725847" cy="725847"/>
      </dsp:txXfrm>
    </dsp:sp>
    <dsp:sp modelId="{DC87F6E3-D83E-425A-A2D4-C22065B33143}">
      <dsp:nvSpPr>
        <dsp:cNvPr id="0" name=""/>
        <dsp:cNvSpPr/>
      </dsp:nvSpPr>
      <dsp:spPr>
        <a:xfrm>
          <a:off x="2691541" y="3685204"/>
          <a:ext cx="2444055" cy="72"/>
        </a:xfrm>
        <a:prstGeom prst="rect">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049182-D13A-40DF-9FB9-70A5A00F96CC}">
      <dsp:nvSpPr>
        <dsp:cNvPr id="0" name=""/>
        <dsp:cNvSpPr/>
      </dsp:nvSpPr>
      <dsp:spPr>
        <a:xfrm>
          <a:off x="5380002" y="263599"/>
          <a:ext cx="2444055" cy="3421677"/>
        </a:xfrm>
        <a:prstGeom prst="rect">
          <a:avLst/>
        </a:prstGeom>
        <a:solidFill>
          <a:schemeClr val="accent2">
            <a:lumMod val="40000"/>
            <a:lumOff val="60000"/>
            <a:alpha val="9000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55650">
            <a:lnSpc>
              <a:spcPct val="90000"/>
            </a:lnSpc>
            <a:spcBef>
              <a:spcPct val="0"/>
            </a:spcBef>
            <a:spcAft>
              <a:spcPct val="35000"/>
            </a:spcAft>
            <a:buNone/>
          </a:pPr>
          <a:r>
            <a:rPr lang="en-US" sz="1700" kern="1200" dirty="0"/>
            <a:t>Devise an educational/wellbeing package to disseminate across the North West</a:t>
          </a:r>
        </a:p>
      </dsp:txBody>
      <dsp:txXfrm>
        <a:off x="5380002" y="1563836"/>
        <a:ext cx="2444055" cy="2053006"/>
      </dsp:txXfrm>
    </dsp:sp>
    <dsp:sp modelId="{EB05B8EA-4A00-431D-B58C-1F14277306B0}">
      <dsp:nvSpPr>
        <dsp:cNvPr id="0" name=""/>
        <dsp:cNvSpPr/>
      </dsp:nvSpPr>
      <dsp:spPr>
        <a:xfrm>
          <a:off x="6088778" y="605766"/>
          <a:ext cx="1026503" cy="1026503"/>
        </a:xfrm>
        <a:prstGeom prst="ellipse">
          <a:avLst/>
        </a:prstGeom>
        <a:solidFill>
          <a:schemeClr val="accent2">
            <a:lumMod val="75000"/>
          </a:schemeClr>
        </a:solidFill>
        <a:ln w="12700" cap="flat" cmpd="sng" algn="ctr">
          <a:solidFill>
            <a:schemeClr val="accent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239106" y="756094"/>
        <a:ext cx="725847" cy="725847"/>
      </dsp:txXfrm>
    </dsp:sp>
    <dsp:sp modelId="{1DF51905-977A-4166-86F3-4233179E51D3}">
      <dsp:nvSpPr>
        <dsp:cNvPr id="0" name=""/>
        <dsp:cNvSpPr/>
      </dsp:nvSpPr>
      <dsp:spPr>
        <a:xfrm>
          <a:off x="5380002" y="3685204"/>
          <a:ext cx="2444055" cy="72"/>
        </a:xfrm>
        <a:prstGeom prst="rect">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FBB875-A051-44AD-8604-924FFDFB1891}">
      <dsp:nvSpPr>
        <dsp:cNvPr id="0" name=""/>
        <dsp:cNvSpPr/>
      </dsp:nvSpPr>
      <dsp:spPr>
        <a:xfrm>
          <a:off x="8068463" y="263599"/>
          <a:ext cx="2444055" cy="3421677"/>
        </a:xfrm>
        <a:prstGeom prst="rect">
          <a:avLst/>
        </a:prstGeom>
        <a:solidFill>
          <a:schemeClr val="accent4">
            <a:lumMod val="20000"/>
            <a:lumOff val="80000"/>
            <a:alpha val="9000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755650">
            <a:lnSpc>
              <a:spcPct val="90000"/>
            </a:lnSpc>
            <a:spcBef>
              <a:spcPct val="0"/>
            </a:spcBef>
            <a:spcAft>
              <a:spcPct val="35000"/>
            </a:spcAft>
            <a:buNone/>
          </a:pPr>
          <a:r>
            <a:rPr lang="en-US" sz="1700" kern="1200"/>
            <a:t>Develop a clear implementation plan to ensure continuity of work and optimise sharing and learning. </a:t>
          </a:r>
        </a:p>
      </dsp:txBody>
      <dsp:txXfrm>
        <a:off x="8068463" y="1563836"/>
        <a:ext cx="2444055" cy="2053006"/>
      </dsp:txXfrm>
    </dsp:sp>
    <dsp:sp modelId="{4AD1D1EB-4219-4C8A-A2EF-E2D964D5B276}">
      <dsp:nvSpPr>
        <dsp:cNvPr id="0" name=""/>
        <dsp:cNvSpPr/>
      </dsp:nvSpPr>
      <dsp:spPr>
        <a:xfrm>
          <a:off x="8777239" y="605766"/>
          <a:ext cx="1026503" cy="1026503"/>
        </a:xfrm>
        <a:prstGeom prst="ellipse">
          <a:avLst/>
        </a:prstGeom>
        <a:solidFill>
          <a:schemeClr val="accent2">
            <a:lumMod val="60000"/>
            <a:lumOff val="40000"/>
          </a:schemeClr>
        </a:solidFill>
        <a:ln w="12700" cap="flat" cmpd="sng" algn="ctr">
          <a:solidFill>
            <a:schemeClr val="accent2">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756094"/>
        <a:ext cx="725847" cy="725847"/>
      </dsp:txXfrm>
    </dsp:sp>
    <dsp:sp modelId="{8139DE9C-6992-44FC-B14A-AA9CE3CFF476}">
      <dsp:nvSpPr>
        <dsp:cNvPr id="0" name=""/>
        <dsp:cNvSpPr/>
      </dsp:nvSpPr>
      <dsp:spPr>
        <a:xfrm>
          <a:off x="8068463" y="3685204"/>
          <a:ext cx="2444055"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D8AE1-A031-418C-9451-14858DBE8454}">
      <dsp:nvSpPr>
        <dsp:cNvPr id="0" name=""/>
        <dsp:cNvSpPr/>
      </dsp:nvSpPr>
      <dsp:spPr>
        <a:xfrm>
          <a:off x="212335" y="469890"/>
          <a:ext cx="1335915" cy="1335915"/>
        </a:xfrm>
        <a:prstGeom prst="ellipse">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A1CE5722-F581-4D7D-8441-C8F0401F2275}">
      <dsp:nvSpPr>
        <dsp:cNvPr id="0" name=""/>
        <dsp:cNvSpPr/>
      </dsp:nvSpPr>
      <dsp:spPr>
        <a:xfrm>
          <a:off x="492877" y="804732"/>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BABE24-BAE7-4FD3-8F5D-28058920AF01}">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endParaRPr lang="en-GB" sz="2300" kern="1200" dirty="0"/>
        </a:p>
        <a:p>
          <a:pPr marL="0" lvl="0" indent="0" algn="l" defTabSz="1022350">
            <a:lnSpc>
              <a:spcPct val="100000"/>
            </a:lnSpc>
            <a:spcBef>
              <a:spcPct val="0"/>
            </a:spcBef>
            <a:spcAft>
              <a:spcPct val="35000"/>
            </a:spcAft>
            <a:buNone/>
          </a:pPr>
          <a:r>
            <a:rPr lang="en-GB" sz="2300" kern="1200" dirty="0"/>
            <a:t>Decrease staff sickness				</a:t>
          </a:r>
          <a:endParaRPr lang="en-US" sz="2300" kern="1200" dirty="0"/>
        </a:p>
      </dsp:txBody>
      <dsp:txXfrm>
        <a:off x="1834517" y="469890"/>
        <a:ext cx="3148942" cy="1335915"/>
      </dsp:txXfrm>
    </dsp:sp>
    <dsp:sp modelId="{3DAD4063-FDC2-42F6-8C55-EACEC0F629F6}">
      <dsp:nvSpPr>
        <dsp:cNvPr id="0" name=""/>
        <dsp:cNvSpPr/>
      </dsp:nvSpPr>
      <dsp:spPr>
        <a:xfrm>
          <a:off x="5532139" y="469890"/>
          <a:ext cx="1335915" cy="1335915"/>
        </a:xfrm>
        <a:prstGeom prst="ellipse">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333619B6-C71E-42B6-BF96-6610428F6807}">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00FEDB-29BB-483A-8E33-4C900B4EE9B0}">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GB" sz="2300" kern="1200"/>
            <a:t>Improve retention of staff</a:t>
          </a:r>
          <a:endParaRPr lang="en-US" sz="2300" kern="1200"/>
        </a:p>
      </dsp:txBody>
      <dsp:txXfrm>
        <a:off x="7154322" y="469890"/>
        <a:ext cx="3148942" cy="1335915"/>
      </dsp:txXfrm>
    </dsp:sp>
    <dsp:sp modelId="{02FE02FE-0FC8-4DC5-82B8-B268AE26BD17}">
      <dsp:nvSpPr>
        <dsp:cNvPr id="0" name=""/>
        <dsp:cNvSpPr/>
      </dsp:nvSpPr>
      <dsp:spPr>
        <a:xfrm>
          <a:off x="212335" y="2545532"/>
          <a:ext cx="1335915" cy="1335915"/>
        </a:xfrm>
        <a:prstGeom prst="ellipse">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31629989-6D4A-4ACC-9203-2A377947F29B}">
      <dsp:nvSpPr>
        <dsp:cNvPr id="0" name=""/>
        <dsp:cNvSpPr/>
      </dsp:nvSpPr>
      <dsp:spPr>
        <a:xfrm>
          <a:off x="492877" y="2826074"/>
          <a:ext cx="774830" cy="7748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97F194-5CA1-4B33-AE25-CDCF4F73ED64}">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GB" sz="2300" kern="1200"/>
            <a:t>Make your staff feel valued</a:t>
          </a:r>
          <a:endParaRPr lang="en-US" sz="2300" kern="1200"/>
        </a:p>
      </dsp:txBody>
      <dsp:txXfrm>
        <a:off x="1834517" y="2545532"/>
        <a:ext cx="3148942" cy="1335915"/>
      </dsp:txXfrm>
    </dsp:sp>
    <dsp:sp modelId="{4780D574-3CD4-4433-9F47-1394D22EAC52}">
      <dsp:nvSpPr>
        <dsp:cNvPr id="0" name=""/>
        <dsp:cNvSpPr/>
      </dsp:nvSpPr>
      <dsp:spPr>
        <a:xfrm>
          <a:off x="5532139" y="2545532"/>
          <a:ext cx="1335915" cy="1335915"/>
        </a:xfrm>
        <a:prstGeom prst="ellipse">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B90A48D5-AD65-47D5-AAE4-1DA59BBCD0FA}">
      <dsp:nvSpPr>
        <dsp:cNvPr id="0" name=""/>
        <dsp:cNvSpPr/>
      </dsp:nvSpPr>
      <dsp:spPr>
        <a:xfrm>
          <a:off x="5812681" y="2826074"/>
          <a:ext cx="774830" cy="7748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9B2A4F-6D44-4C6F-A9E1-CB026FAE2C95}">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GB" sz="2300" kern="1200"/>
            <a:t>Shape future learning</a:t>
          </a:r>
          <a:endParaRPr lang="en-US" sz="2300" kern="1200"/>
        </a:p>
      </dsp:txBody>
      <dsp:txXfrm>
        <a:off x="7154322" y="2545532"/>
        <a:ext cx="3148942" cy="1335915"/>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334A2-281A-40F2-9A72-B9BAEEAB0043}" type="datetimeFigureOut">
              <a:rPr lang="en-GB" smtClean="0"/>
              <a:t>30/11/2022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4F7849-0348-4667-8AF4-F454372F4B31}" type="slidenum">
              <a:rPr lang="en-GB" smtClean="0"/>
              <a:t>‹#›</a:t>
            </a:fld>
            <a:endParaRPr lang="en-GB"/>
          </a:p>
        </p:txBody>
      </p:sp>
    </p:spTree>
    <p:extLst>
      <p:ext uri="{BB962C8B-B14F-4D97-AF65-F5344CB8AC3E}">
        <p14:creationId xmlns:p14="http://schemas.microsoft.com/office/powerpoint/2010/main" val="2782711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4F7849-0348-4667-8AF4-F454372F4B31}" type="slidenum">
              <a:rPr lang="en-GB" smtClean="0"/>
              <a:t>1</a:t>
            </a:fld>
            <a:endParaRPr lang="en-GB"/>
          </a:p>
        </p:txBody>
      </p:sp>
    </p:spTree>
    <p:extLst>
      <p:ext uri="{BB962C8B-B14F-4D97-AF65-F5344CB8AC3E}">
        <p14:creationId xmlns:p14="http://schemas.microsoft.com/office/powerpoint/2010/main" val="4124398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Their experiences, whether that’s they were redeployed, WFH, worked within adults, higher acuity patients, all the PPE!, staffing levels… etc.</a:t>
            </a:r>
          </a:p>
          <a:p>
            <a:r>
              <a:rPr lang="en-GB" dirty="0"/>
              <a:t> These are just some of the themes that may come up, but are not limited to these as everyone will have their own individual experience. </a:t>
            </a:r>
          </a:p>
          <a:p>
            <a:endParaRPr lang="en-GB" dirty="0"/>
          </a:p>
          <a:p>
            <a:r>
              <a:rPr lang="en-GB" dirty="0"/>
              <a:t>All staff: Drs, Nurses, physios, dieticians, pharmacist, to porters, ward clerks… we want to hear from everyone. </a:t>
            </a:r>
          </a:p>
        </p:txBody>
      </p:sp>
      <p:sp>
        <p:nvSpPr>
          <p:cNvPr id="4" name="Slide Number Placeholder 3"/>
          <p:cNvSpPr>
            <a:spLocks noGrp="1"/>
          </p:cNvSpPr>
          <p:nvPr>
            <p:ph type="sldNum" sz="quarter" idx="5"/>
          </p:nvPr>
        </p:nvSpPr>
        <p:spPr/>
        <p:txBody>
          <a:bodyPr/>
          <a:lstStyle/>
          <a:p>
            <a:fld id="{464F7849-0348-4667-8AF4-F454372F4B31}" type="slidenum">
              <a:rPr lang="en-GB" smtClean="0"/>
              <a:t>2</a:t>
            </a:fld>
            <a:endParaRPr lang="en-GB"/>
          </a:p>
        </p:txBody>
      </p:sp>
    </p:spTree>
    <p:extLst>
      <p:ext uri="{BB962C8B-B14F-4D97-AF65-F5344CB8AC3E}">
        <p14:creationId xmlns:p14="http://schemas.microsoft.com/office/powerpoint/2010/main" val="1263378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8CFB6-A801-4626-BBBF-4C88DAD6B7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3A08004-CB6B-4B4E-8947-8C0A91670C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80A783-5A7A-4DD7-B83C-3F0873E667AE}"/>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266C0E53-0E5A-406A-98E4-5ED1BAF7F9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0E5B8-C06C-45A6-837C-40174E086037}"/>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15895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2D00-88EA-48BD-9538-E3E2D46C82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F6CD7F-AAD1-4375-A642-65DE619564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BA4FA8-54DF-431D-BD9B-07FA658544C6}"/>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081253B6-C905-49B3-9FDF-0C8DB3FFD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A544F6-95C8-40FE-8038-EDC23DAAA27F}"/>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222197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7A1927-2814-479A-8512-D04D6C4CA5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4FEB7D-EF7B-475A-BAEA-71B5ECEA90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40D108-7BEC-4EA4-BDFA-06E9D9BD90DC}"/>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4A2E135E-E2D6-4B81-AD38-B53DA0CCCE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9657A0-BE2A-48D0-8129-8DA299980331}"/>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772006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A7840-3B62-42C6-BAF1-C276C96831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C0FDF7-0CA6-4508-94FA-7057F2A08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4CCB64-4AD7-4E8D-A601-20A042AD4391}"/>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FA8C505D-94A3-4D2E-BCF8-0CB693E632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5E883D-D87E-45E0-B4AE-94AF6812CA04}"/>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96217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19AF-ACA4-4B8F-ACC9-626D43300C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F13417C-E357-433A-B5BB-4072248C73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5FDBC7-1E34-4D19-8A6C-B527F4370C78}"/>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7443EDB0-A2A2-46F7-BB38-9A34E14B7D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F846B7-9FD3-430F-B6FE-7407867D78CD}"/>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3978018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4C3E1-A045-4B03-B2A1-4AA240234EE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B22391-3624-4A41-91AA-3DA91662D5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DCFC5E-8528-4E6A-82B4-50DE97AED1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A7FFCE-5623-4845-A948-876CB40F212D}"/>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6" name="Footer Placeholder 5">
            <a:extLst>
              <a:ext uri="{FF2B5EF4-FFF2-40B4-BE49-F238E27FC236}">
                <a16:creationId xmlns:a16="http://schemas.microsoft.com/office/drawing/2014/main" id="{FB06BFAB-E80F-47C0-87B4-C2C31EED9E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8A5E57-CF95-4326-8494-AA752BFBCB17}"/>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123508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41F74-AB90-405D-9A2A-B9225821F2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84D668-44E3-467C-A45C-6F074DD802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89B1A6-27B4-4F88-A1C1-B26E9B9164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1A228F2-7051-425A-A02A-44E7DC4CC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5CCF86-F0C6-455D-A07C-5936A54871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058DFEB-F4BC-4980-BDCD-78B5C4387E48}"/>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8" name="Footer Placeholder 7">
            <a:extLst>
              <a:ext uri="{FF2B5EF4-FFF2-40B4-BE49-F238E27FC236}">
                <a16:creationId xmlns:a16="http://schemas.microsoft.com/office/drawing/2014/main" id="{F56958D9-1D17-4D4C-9864-F4BFD98DC25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54E89A-6C74-4A22-9660-0935200EE6EA}"/>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90264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35E67-61DE-4AEA-B4D2-8718ED521F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B92A6C-86A1-4628-AD24-9E052E90842C}"/>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4" name="Footer Placeholder 3">
            <a:extLst>
              <a:ext uri="{FF2B5EF4-FFF2-40B4-BE49-F238E27FC236}">
                <a16:creationId xmlns:a16="http://schemas.microsoft.com/office/drawing/2014/main" id="{029FE2CF-6AB9-4B89-A52A-389CCAFE8C9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EFA9E4-0D97-4002-A7B5-9DD40531DF11}"/>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30877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E12E46-531A-47E2-BC17-7EC216F96D23}"/>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3" name="Footer Placeholder 2">
            <a:extLst>
              <a:ext uri="{FF2B5EF4-FFF2-40B4-BE49-F238E27FC236}">
                <a16:creationId xmlns:a16="http://schemas.microsoft.com/office/drawing/2014/main" id="{F8B5F255-9719-42B8-868D-E257DEE261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750C88-9E24-4C68-B64A-EBDD91B60DB7}"/>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242713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92D8-49BA-472B-B094-7E0B4CE04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B74DB0-8EA6-43F0-90E6-2BCE9B1022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752E121-5A5C-4C67-9878-60D900774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37D9F3-642E-45C0-BB30-EF3F7A579AF5}"/>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6" name="Footer Placeholder 5">
            <a:extLst>
              <a:ext uri="{FF2B5EF4-FFF2-40B4-BE49-F238E27FC236}">
                <a16:creationId xmlns:a16="http://schemas.microsoft.com/office/drawing/2014/main" id="{A65023B4-54A5-48CA-A0FD-3C6AA28232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8DD8F6-CC74-45E4-84CE-90306C055765}"/>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94232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0C2F-4CF4-46DF-B0F2-1EBC5F32B1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2DA407-665C-4FF5-BA8C-2397526180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287C7C-7233-442D-A152-65561C679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E252BA-E849-446A-BA8F-A96BFF7F4185}"/>
              </a:ext>
            </a:extLst>
          </p:cNvPr>
          <p:cNvSpPr>
            <a:spLocks noGrp="1"/>
          </p:cNvSpPr>
          <p:nvPr>
            <p:ph type="dt" sz="half" idx="10"/>
          </p:nvPr>
        </p:nvSpPr>
        <p:spPr/>
        <p:txBody>
          <a:bodyPr/>
          <a:lstStyle/>
          <a:p>
            <a:fld id="{E6A852A2-15C2-4A83-8A90-43EAFEC52E46}" type="datetimeFigureOut">
              <a:rPr lang="en-GB" smtClean="0"/>
              <a:t>30/11/2022</a:t>
            </a:fld>
            <a:endParaRPr lang="en-GB"/>
          </a:p>
        </p:txBody>
      </p:sp>
      <p:sp>
        <p:nvSpPr>
          <p:cNvPr id="6" name="Footer Placeholder 5">
            <a:extLst>
              <a:ext uri="{FF2B5EF4-FFF2-40B4-BE49-F238E27FC236}">
                <a16:creationId xmlns:a16="http://schemas.microsoft.com/office/drawing/2014/main" id="{E8CC5430-E946-4E90-A27B-6657CEC0F2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4F3751-5B28-4BAF-9390-71035DF13BEE}"/>
              </a:ext>
            </a:extLst>
          </p:cNvPr>
          <p:cNvSpPr>
            <a:spLocks noGrp="1"/>
          </p:cNvSpPr>
          <p:nvPr>
            <p:ph type="sldNum" sz="quarter" idx="12"/>
          </p:nvPr>
        </p:nvSpPr>
        <p:spPr/>
        <p:txBody>
          <a:bodyPr/>
          <a:lstStyle/>
          <a:p>
            <a:fld id="{5A4CC84B-A136-4921-AE3A-6B98E8D77065}" type="slidenum">
              <a:rPr lang="en-GB" smtClean="0"/>
              <a:t>‹#›</a:t>
            </a:fld>
            <a:endParaRPr lang="en-GB"/>
          </a:p>
        </p:txBody>
      </p:sp>
    </p:spTree>
    <p:extLst>
      <p:ext uri="{BB962C8B-B14F-4D97-AF65-F5344CB8AC3E}">
        <p14:creationId xmlns:p14="http://schemas.microsoft.com/office/powerpoint/2010/main" val="268085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BC92CE-043E-4427-A582-CD6336451E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5BDE91-ACF5-4512-A944-39511DD0C0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D460DA-0311-4568-BC96-ACA57140D5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852A2-15C2-4A83-8A90-43EAFEC52E46}" type="datetimeFigureOut">
              <a:rPr lang="en-GB" smtClean="0"/>
              <a:t>30/11/2022</a:t>
            </a:fld>
            <a:endParaRPr lang="en-GB"/>
          </a:p>
        </p:txBody>
      </p:sp>
      <p:sp>
        <p:nvSpPr>
          <p:cNvPr id="5" name="Footer Placeholder 4">
            <a:extLst>
              <a:ext uri="{FF2B5EF4-FFF2-40B4-BE49-F238E27FC236}">
                <a16:creationId xmlns:a16="http://schemas.microsoft.com/office/drawing/2014/main" id="{07BBA2D4-9DE6-4964-B25B-45F31E2038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DCFCADC-C310-412C-AF8F-77C199F5B6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CC84B-A136-4921-AE3A-6B98E8D77065}" type="slidenum">
              <a:rPr lang="en-GB" smtClean="0"/>
              <a:t>‹#›</a:t>
            </a:fld>
            <a:endParaRPr lang="en-GB"/>
          </a:p>
        </p:txBody>
      </p:sp>
    </p:spTree>
    <p:extLst>
      <p:ext uri="{BB962C8B-B14F-4D97-AF65-F5344CB8AC3E}">
        <p14:creationId xmlns:p14="http://schemas.microsoft.com/office/powerpoint/2010/main" val="358258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tmp"/><Relationship Id="rId3" Type="http://schemas.openxmlformats.org/officeDocument/2006/relationships/diagramLayout" Target="../diagrams/layout2.xml"/><Relationship Id="rId7" Type="http://schemas.openxmlformats.org/officeDocument/2006/relationships/image" Target="../media/image10.tmp"/><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1" name="Arc 40">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9ECC4C68-286B-41E8-A2B0-568429E2F3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690" y="182181"/>
            <a:ext cx="3759382" cy="1009056"/>
          </a:xfrm>
          <a:prstGeom prst="rect">
            <a:avLst/>
          </a:prstGeom>
        </p:spPr>
      </p:pic>
      <p:sp>
        <p:nvSpPr>
          <p:cNvPr id="8" name="Title 7">
            <a:extLst>
              <a:ext uri="{FF2B5EF4-FFF2-40B4-BE49-F238E27FC236}">
                <a16:creationId xmlns:a16="http://schemas.microsoft.com/office/drawing/2014/main" id="{FE5EC67F-624C-466E-B49C-00135F34AC33}"/>
              </a:ext>
            </a:extLst>
          </p:cNvPr>
          <p:cNvSpPr>
            <a:spLocks noGrp="1"/>
          </p:cNvSpPr>
          <p:nvPr>
            <p:ph type="ctrTitle"/>
          </p:nvPr>
        </p:nvSpPr>
        <p:spPr>
          <a:xfrm>
            <a:off x="2841071" y="4162399"/>
            <a:ext cx="9144000" cy="2387600"/>
          </a:xfrm>
        </p:spPr>
        <p:txBody>
          <a:bodyPr>
            <a:normAutofit fontScale="90000"/>
          </a:bodyPr>
          <a:lstStyle/>
          <a:p>
            <a:pPr algn="r"/>
            <a:r>
              <a:rPr lang="en-US" b="1" dirty="0"/>
              <a:t>The VAST Programme Introduction</a:t>
            </a:r>
            <a:br>
              <a:rPr lang="en-US" dirty="0"/>
            </a:br>
            <a:br>
              <a:rPr lang="en-US" dirty="0"/>
            </a:br>
            <a:r>
              <a:rPr lang="en-GB" sz="3100" dirty="0"/>
              <a:t>NW PCC </a:t>
            </a:r>
            <a:r>
              <a:rPr lang="en-GB" sz="3100" dirty="0" err="1"/>
              <a:t>SiC</a:t>
            </a:r>
            <a:r>
              <a:rPr lang="en-GB" sz="3100" dirty="0"/>
              <a:t> LTV ODN </a:t>
            </a:r>
            <a:br>
              <a:rPr lang="en-GB" sz="3100" dirty="0"/>
            </a:br>
            <a:r>
              <a:rPr lang="en-GB" sz="3100" dirty="0"/>
              <a:t>(North West Paediatric Critical Care, Surgery in Children &amp; Long Term Ventilation Operational Delivery Network )</a:t>
            </a:r>
            <a:endParaRPr lang="en-GB" dirty="0"/>
          </a:p>
        </p:txBody>
      </p:sp>
    </p:spTree>
    <p:extLst>
      <p:ext uri="{BB962C8B-B14F-4D97-AF65-F5344CB8AC3E}">
        <p14:creationId xmlns:p14="http://schemas.microsoft.com/office/powerpoint/2010/main" val="38674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7D088D-E142-4236-A846-6CBBAD72C2F5}"/>
              </a:ext>
            </a:extLst>
          </p:cNvPr>
          <p:cNvSpPr>
            <a:spLocks noGrp="1"/>
          </p:cNvSpPr>
          <p:nvPr>
            <p:ph type="title"/>
          </p:nvPr>
        </p:nvSpPr>
        <p:spPr>
          <a:xfrm>
            <a:off x="1171074" y="1396686"/>
            <a:ext cx="3240506" cy="4064628"/>
          </a:xfrm>
        </p:spPr>
        <p:txBody>
          <a:bodyPr>
            <a:normAutofit/>
          </a:bodyPr>
          <a:lstStyle/>
          <a:p>
            <a:pPr algn="ctr"/>
            <a:r>
              <a:rPr lang="en-GB" dirty="0">
                <a:solidFill>
                  <a:srgbClr val="FFFFFF"/>
                </a:solidFill>
              </a:rPr>
              <a:t>What is the VAST Programme?</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C90F0CC-D10A-4BB6-ADF4-6D8B0BDBBD5C}"/>
              </a:ext>
            </a:extLst>
          </p:cNvPr>
          <p:cNvSpPr>
            <a:spLocks noGrp="1"/>
          </p:cNvSpPr>
          <p:nvPr>
            <p:ph idx="1"/>
          </p:nvPr>
        </p:nvSpPr>
        <p:spPr>
          <a:xfrm>
            <a:off x="5370153" y="1396686"/>
            <a:ext cx="5536397" cy="4979705"/>
          </a:xfrm>
        </p:spPr>
        <p:txBody>
          <a:bodyPr>
            <a:noAutofit/>
          </a:bodyPr>
          <a:lstStyle/>
          <a:p>
            <a:r>
              <a:rPr lang="en-GB" sz="2400" dirty="0"/>
              <a:t>Valuing All Staff Together (VAST)</a:t>
            </a:r>
          </a:p>
          <a:p>
            <a:pPr marL="0" indent="0">
              <a:buNone/>
            </a:pPr>
            <a:endParaRPr lang="en-GB" sz="2400" dirty="0"/>
          </a:p>
          <a:p>
            <a:r>
              <a:rPr lang="en-GB" sz="2400" dirty="0"/>
              <a:t>Reflect on the impact on staff wellbeing, following their experiences during COVID-19 &amp; RSV surge and the following Winter Pressures within paediatric areas.</a:t>
            </a:r>
          </a:p>
          <a:p>
            <a:pPr marL="0" indent="0">
              <a:buNone/>
            </a:pPr>
            <a:endParaRPr lang="en-GB" sz="2400" dirty="0"/>
          </a:p>
          <a:p>
            <a:r>
              <a:rPr lang="en-GB" sz="2400" dirty="0"/>
              <a:t>All Staff: clinical and non-clinical staff working within paediatric services during COVID-19 and Winter RSV Surge</a:t>
            </a:r>
          </a:p>
          <a:p>
            <a:pPr marL="0" indent="0">
              <a:buNone/>
            </a:pPr>
            <a:endParaRPr lang="en-GB" sz="2400" dirty="0"/>
          </a:p>
          <a:p>
            <a:r>
              <a:rPr lang="en-GB" sz="2400" dirty="0"/>
              <a:t>Growing &amp; Training our future workforce to make the NHS the best place to work.</a:t>
            </a:r>
          </a:p>
          <a:p>
            <a:pPr marL="0" indent="0">
              <a:buNone/>
            </a:pPr>
            <a:endParaRPr lang="en-GB" sz="2000" dirty="0"/>
          </a:p>
        </p:txBody>
      </p:sp>
    </p:spTree>
    <p:extLst>
      <p:ext uri="{BB962C8B-B14F-4D97-AF65-F5344CB8AC3E}">
        <p14:creationId xmlns:p14="http://schemas.microsoft.com/office/powerpoint/2010/main" val="137641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0">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2">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0CFD6BC-DF2F-47C8-BB98-51799EA3DC2F}"/>
              </a:ext>
            </a:extLst>
          </p:cNvPr>
          <p:cNvSpPr>
            <a:spLocks noGrp="1"/>
          </p:cNvSpPr>
          <p:nvPr>
            <p:ph type="title"/>
          </p:nvPr>
        </p:nvSpPr>
        <p:spPr>
          <a:xfrm>
            <a:off x="838200" y="401221"/>
            <a:ext cx="10515600" cy="1348065"/>
          </a:xfrm>
        </p:spPr>
        <p:txBody>
          <a:bodyPr>
            <a:normAutofit/>
          </a:bodyPr>
          <a:lstStyle/>
          <a:p>
            <a:r>
              <a:rPr lang="en-GB" sz="5400" dirty="0">
                <a:solidFill>
                  <a:srgbClr val="FFFFFF"/>
                </a:solidFill>
              </a:rPr>
              <a:t>Aim of the VAST Programme</a:t>
            </a:r>
          </a:p>
        </p:txBody>
      </p:sp>
      <p:sp>
        <p:nvSpPr>
          <p:cNvPr id="3" name="Content Placeholder 2">
            <a:extLst>
              <a:ext uri="{FF2B5EF4-FFF2-40B4-BE49-F238E27FC236}">
                <a16:creationId xmlns:a16="http://schemas.microsoft.com/office/drawing/2014/main" id="{8B86F574-1F6D-4550-A3CB-D7D7DDF114DB}"/>
              </a:ext>
            </a:extLst>
          </p:cNvPr>
          <p:cNvSpPr>
            <a:spLocks noGrp="1"/>
          </p:cNvSpPr>
          <p:nvPr>
            <p:ph idx="1"/>
          </p:nvPr>
        </p:nvSpPr>
        <p:spPr>
          <a:xfrm>
            <a:off x="968740" y="2748635"/>
            <a:ext cx="10251472" cy="2869035"/>
          </a:xfrm>
        </p:spPr>
        <p:txBody>
          <a:bodyPr>
            <a:normAutofit/>
          </a:bodyPr>
          <a:lstStyle/>
          <a:p>
            <a:pPr marL="0" indent="0" algn="ctr">
              <a:buNone/>
            </a:pPr>
            <a:r>
              <a:rPr lang="en-GB" sz="3600" dirty="0"/>
              <a:t>The key aim of the VAST programme is around recognising the recent challenging times faced by the NHS, and the impact this has had on staff wellbeing in children’s areas, to further grow, train and develop the future workforce</a:t>
            </a:r>
            <a:endParaRPr lang="en-GB" sz="3600" dirty="0">
              <a:effectLst/>
              <a:ea typeface="DengXian" panose="020B0503020204020204" pitchFamily="2" charset="-122"/>
              <a:cs typeface="Arial" panose="020B0604020202020204" pitchFamily="34" charset="0"/>
            </a:endParaRPr>
          </a:p>
          <a:p>
            <a:pPr marL="0" indent="0">
              <a:buNone/>
            </a:pPr>
            <a:endParaRPr lang="en-GB" sz="2200" dirty="0"/>
          </a:p>
        </p:txBody>
      </p:sp>
    </p:spTree>
    <p:extLst>
      <p:ext uri="{BB962C8B-B14F-4D97-AF65-F5344CB8AC3E}">
        <p14:creationId xmlns:p14="http://schemas.microsoft.com/office/powerpoint/2010/main" val="221738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9E9279-A169-4767-91A5-DFCF2296B062}"/>
              </a:ext>
            </a:extLst>
          </p:cNvPr>
          <p:cNvSpPr>
            <a:spLocks noGrp="1"/>
          </p:cNvSpPr>
          <p:nvPr>
            <p:ph type="title"/>
          </p:nvPr>
        </p:nvSpPr>
        <p:spPr>
          <a:xfrm>
            <a:off x="838200" y="365125"/>
            <a:ext cx="10515600" cy="1325563"/>
          </a:xfrm>
        </p:spPr>
        <p:txBody>
          <a:bodyPr>
            <a:normAutofit/>
          </a:bodyPr>
          <a:lstStyle/>
          <a:p>
            <a:r>
              <a:rPr lang="en-GB" sz="5400" dirty="0"/>
              <a:t>Objectives of the VAST Programme</a:t>
            </a:r>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1" name="Content Placeholder 2">
            <a:extLst>
              <a:ext uri="{FF2B5EF4-FFF2-40B4-BE49-F238E27FC236}">
                <a16:creationId xmlns:a16="http://schemas.microsoft.com/office/drawing/2014/main" id="{BFFD831E-1668-518E-3AB4-A46E44F36328}"/>
              </a:ext>
            </a:extLst>
          </p:cNvPr>
          <p:cNvGraphicFramePr>
            <a:graphicFrameLocks noGrp="1"/>
          </p:cNvGraphicFramePr>
          <p:nvPr>
            <p:ph idx="1"/>
            <p:extLst>
              <p:ext uri="{D42A27DB-BD31-4B8C-83A1-F6EECF244321}">
                <p14:modId xmlns:p14="http://schemas.microsoft.com/office/powerpoint/2010/main" val="2814049413"/>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286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1"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E8006E-9B88-429A-A3F9-B693819C5259}"/>
              </a:ext>
            </a:extLst>
          </p:cNvPr>
          <p:cNvSpPr>
            <a:spLocks noGrp="1"/>
          </p:cNvSpPr>
          <p:nvPr>
            <p:ph type="title"/>
          </p:nvPr>
        </p:nvSpPr>
        <p:spPr>
          <a:xfrm>
            <a:off x="956826" y="1112969"/>
            <a:ext cx="3937298" cy="4166010"/>
          </a:xfrm>
        </p:spPr>
        <p:txBody>
          <a:bodyPr>
            <a:normAutofit/>
          </a:bodyPr>
          <a:lstStyle/>
          <a:p>
            <a:r>
              <a:rPr lang="en-GB">
                <a:solidFill>
                  <a:srgbClr val="FFFFFF"/>
                </a:solidFill>
              </a:rPr>
              <a:t>The VAST Programme Process</a:t>
            </a:r>
          </a:p>
        </p:txBody>
      </p:sp>
      <p:sp>
        <p:nvSpPr>
          <p:cNvPr id="37" name="Freeform: Shape 36">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61E60A2-F783-4D04-B5E9-2AF8AFD04A74}"/>
              </a:ext>
            </a:extLst>
          </p:cNvPr>
          <p:cNvSpPr>
            <a:spLocks noGrp="1"/>
          </p:cNvSpPr>
          <p:nvPr>
            <p:ph idx="1"/>
          </p:nvPr>
        </p:nvSpPr>
        <p:spPr>
          <a:xfrm>
            <a:off x="6096000" y="820880"/>
            <a:ext cx="5257799" cy="4889350"/>
          </a:xfrm>
        </p:spPr>
        <p:txBody>
          <a:bodyPr anchor="t">
            <a:normAutofit lnSpcReduction="10000"/>
          </a:bodyPr>
          <a:lstStyle/>
          <a:p>
            <a:endParaRPr lang="en-GB" sz="2400" dirty="0"/>
          </a:p>
          <a:p>
            <a:pPr marL="0" indent="0">
              <a:buNone/>
            </a:pPr>
            <a:endParaRPr lang="en-GB" sz="2400" dirty="0"/>
          </a:p>
          <a:p>
            <a:r>
              <a:rPr lang="en-GB" sz="2400" dirty="0"/>
              <a:t>Stakeholders engagement – All Staff Groups in Paediatric Services</a:t>
            </a:r>
          </a:p>
          <a:p>
            <a:pPr marL="0" indent="0">
              <a:buNone/>
            </a:pPr>
            <a:endParaRPr lang="en-GB" sz="2400" dirty="0"/>
          </a:p>
          <a:p>
            <a:r>
              <a:rPr lang="en-GB" sz="2400" dirty="0"/>
              <a:t>Questionnaires </a:t>
            </a:r>
            <a:r>
              <a:rPr lang="en-GB" sz="1800" dirty="0"/>
              <a:t>(August/September)</a:t>
            </a:r>
          </a:p>
          <a:p>
            <a:pPr marL="0" indent="0">
              <a:buNone/>
            </a:pPr>
            <a:endParaRPr lang="en-GB" sz="2400" dirty="0"/>
          </a:p>
          <a:p>
            <a:r>
              <a:rPr lang="en-GB" sz="2400" dirty="0"/>
              <a:t>Focus groups / Interviews – discussion about recurring themes</a:t>
            </a:r>
          </a:p>
          <a:p>
            <a:endParaRPr lang="en-GB" sz="2400" dirty="0"/>
          </a:p>
          <a:p>
            <a:r>
              <a:rPr lang="en-GB" sz="2400" dirty="0"/>
              <a:t>Develop training resources &amp; programmes</a:t>
            </a:r>
          </a:p>
          <a:p>
            <a:pPr marL="0" indent="0">
              <a:buNone/>
            </a:pPr>
            <a:endParaRPr lang="en-GB" sz="2400" dirty="0"/>
          </a:p>
          <a:p>
            <a:endParaRPr lang="en-GB" sz="2400" dirty="0"/>
          </a:p>
          <a:p>
            <a:endParaRPr lang="en-GB" sz="2400" dirty="0"/>
          </a:p>
        </p:txBody>
      </p:sp>
      <p:sp>
        <p:nvSpPr>
          <p:cNvPr id="43" name="Freeform: Shape 42">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04740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3AFE663-1C1A-4E99-8431-0762B539F741}"/>
              </a:ext>
            </a:extLst>
          </p:cNvPr>
          <p:cNvSpPr>
            <a:spLocks noGrp="1"/>
          </p:cNvSpPr>
          <p:nvPr>
            <p:ph type="title"/>
          </p:nvPr>
        </p:nvSpPr>
        <p:spPr>
          <a:xfrm>
            <a:off x="838200" y="365125"/>
            <a:ext cx="10515600" cy="1325563"/>
          </a:xfrm>
        </p:spPr>
        <p:txBody>
          <a:bodyPr>
            <a:normAutofit fontScale="90000"/>
          </a:bodyPr>
          <a:lstStyle/>
          <a:p>
            <a:pPr algn="ctr"/>
            <a:r>
              <a:rPr lang="en-GB" sz="4800" dirty="0"/>
              <a:t>How will the VAST programme benefit your work place?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15" name="Content Placeholder 2">
            <a:extLst>
              <a:ext uri="{FF2B5EF4-FFF2-40B4-BE49-F238E27FC236}">
                <a16:creationId xmlns:a16="http://schemas.microsoft.com/office/drawing/2014/main" id="{E0D192D8-3CB6-0349-89DD-073B95C93487}"/>
              </a:ext>
            </a:extLst>
          </p:cNvPr>
          <p:cNvGraphicFramePr>
            <a:graphicFrameLocks noGrp="1"/>
          </p:cNvGraphicFramePr>
          <p:nvPr>
            <p:ph idx="1"/>
            <p:extLst>
              <p:ext uri="{D42A27DB-BD31-4B8C-83A1-F6EECF244321}">
                <p14:modId xmlns:p14="http://schemas.microsoft.com/office/powerpoint/2010/main" val="10232447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 name="Picture 15">
            <a:extLst>
              <a:ext uri="{FF2B5EF4-FFF2-40B4-BE49-F238E27FC236}">
                <a16:creationId xmlns:a16="http://schemas.microsoft.com/office/drawing/2014/main" id="{4170CDC1-43D8-4E69-AF76-7FD9654286C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86473" y="3405184"/>
            <a:ext cx="19053" cy="47632"/>
          </a:xfrm>
          <a:prstGeom prst="rect">
            <a:avLst/>
          </a:prstGeom>
        </p:spPr>
      </p:pic>
      <p:pic>
        <p:nvPicPr>
          <p:cNvPr id="4" name="Picture 3">
            <a:extLst>
              <a:ext uri="{FF2B5EF4-FFF2-40B4-BE49-F238E27FC236}">
                <a16:creationId xmlns:a16="http://schemas.microsoft.com/office/drawing/2014/main" id="{7AD28E8B-B6DC-4611-9C76-0B9EA4E3991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072184" y="3419473"/>
            <a:ext cx="47632" cy="19053"/>
          </a:xfrm>
          <a:prstGeom prst="rect">
            <a:avLst/>
          </a:prstGeom>
        </p:spPr>
      </p:pic>
    </p:spTree>
    <p:extLst>
      <p:ext uri="{BB962C8B-B14F-4D97-AF65-F5344CB8AC3E}">
        <p14:creationId xmlns:p14="http://schemas.microsoft.com/office/powerpoint/2010/main" val="137323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Arc 19">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E8006E-9B88-429A-A3F9-B693819C5259}"/>
              </a:ext>
            </a:extLst>
          </p:cNvPr>
          <p:cNvSpPr>
            <a:spLocks noGrp="1"/>
          </p:cNvSpPr>
          <p:nvPr>
            <p:ph type="title"/>
          </p:nvPr>
        </p:nvSpPr>
        <p:spPr>
          <a:xfrm>
            <a:off x="6096000" y="-644312"/>
            <a:ext cx="5417735" cy="3060541"/>
          </a:xfrm>
        </p:spPr>
        <p:txBody>
          <a:bodyPr vert="horz" lIns="91440" tIns="45720" rIns="91440" bIns="45720" rtlCol="0" anchor="b">
            <a:normAutofit/>
          </a:bodyPr>
          <a:lstStyle/>
          <a:p>
            <a:pPr algn="ctr"/>
            <a:r>
              <a:rPr lang="en-US" sz="8000" kern="1200" dirty="0">
                <a:solidFill>
                  <a:srgbClr val="FFFFFF"/>
                </a:solidFill>
                <a:latin typeface="+mj-lt"/>
                <a:ea typeface="+mj-ea"/>
                <a:cs typeface="+mj-cs"/>
              </a:rPr>
              <a:t>Next Steps</a:t>
            </a:r>
          </a:p>
        </p:txBody>
      </p:sp>
      <p:sp>
        <p:nvSpPr>
          <p:cNvPr id="22" name="Oval 21">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Footprints">
            <a:extLst>
              <a:ext uri="{FF2B5EF4-FFF2-40B4-BE49-F238E27FC236}">
                <a16:creationId xmlns:a16="http://schemas.microsoft.com/office/drawing/2014/main" id="{C68D00AA-A027-4C71-8B19-5E89303936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
        <p:nvSpPr>
          <p:cNvPr id="3" name="Oval 2">
            <a:extLst>
              <a:ext uri="{FF2B5EF4-FFF2-40B4-BE49-F238E27FC236}">
                <a16:creationId xmlns:a16="http://schemas.microsoft.com/office/drawing/2014/main" id="{AB0ADEB1-F23B-4B50-9AD6-1EDBCE546551}"/>
              </a:ext>
            </a:extLst>
          </p:cNvPr>
          <p:cNvSpPr/>
          <p:nvPr/>
        </p:nvSpPr>
        <p:spPr>
          <a:xfrm>
            <a:off x="5092117" y="5654180"/>
            <a:ext cx="528507" cy="520117"/>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CC1FB253-1AF7-4406-A54E-1D3A03C08FF6}"/>
              </a:ext>
            </a:extLst>
          </p:cNvPr>
          <p:cNvSpPr txBox="1"/>
          <p:nvPr/>
        </p:nvSpPr>
        <p:spPr>
          <a:xfrm>
            <a:off x="6881768" y="2867399"/>
            <a:ext cx="3846197" cy="3539430"/>
          </a:xfrm>
          <a:prstGeom prst="rect">
            <a:avLst/>
          </a:prstGeom>
          <a:noFill/>
        </p:spPr>
        <p:txBody>
          <a:bodyPr wrap="square" rtlCol="0">
            <a:spAutoFit/>
          </a:bodyPr>
          <a:lstStyle/>
          <a:p>
            <a:pPr algn="ctr"/>
            <a:r>
              <a:rPr lang="en-US" sz="3600" b="1" dirty="0">
                <a:solidFill>
                  <a:schemeClr val="bg1"/>
                </a:solidFill>
              </a:rPr>
              <a:t>Learn</a:t>
            </a:r>
            <a:r>
              <a:rPr lang="en-US" sz="3600" dirty="0">
                <a:solidFill>
                  <a:schemeClr val="bg1"/>
                </a:solidFill>
              </a:rPr>
              <a:t> </a:t>
            </a:r>
          </a:p>
          <a:p>
            <a:pPr algn="ctr"/>
            <a:r>
              <a:rPr lang="en-US" sz="2800" dirty="0">
                <a:solidFill>
                  <a:schemeClr val="bg1"/>
                </a:solidFill>
              </a:rPr>
              <a:t>from the past, </a:t>
            </a:r>
          </a:p>
          <a:p>
            <a:pPr algn="ctr"/>
            <a:r>
              <a:rPr lang="en-US" sz="3600" b="1" dirty="0">
                <a:solidFill>
                  <a:schemeClr val="bg1"/>
                </a:solidFill>
              </a:rPr>
              <a:t>Share </a:t>
            </a:r>
          </a:p>
          <a:p>
            <a:pPr algn="ctr"/>
            <a:r>
              <a:rPr lang="en-US" sz="2800" dirty="0">
                <a:solidFill>
                  <a:schemeClr val="bg1"/>
                </a:solidFill>
              </a:rPr>
              <a:t>the present, </a:t>
            </a:r>
          </a:p>
          <a:p>
            <a:pPr algn="ctr"/>
            <a:r>
              <a:rPr lang="en-US" sz="3600" b="1" dirty="0">
                <a:solidFill>
                  <a:schemeClr val="bg1"/>
                </a:solidFill>
              </a:rPr>
              <a:t>Prepare</a:t>
            </a:r>
            <a:r>
              <a:rPr lang="en-US" sz="2800" b="1" dirty="0">
                <a:solidFill>
                  <a:schemeClr val="bg1"/>
                </a:solidFill>
              </a:rPr>
              <a:t> </a:t>
            </a:r>
          </a:p>
          <a:p>
            <a:pPr algn="ctr"/>
            <a:r>
              <a:rPr lang="en-US" sz="2800" dirty="0">
                <a:solidFill>
                  <a:schemeClr val="bg1"/>
                </a:solidFill>
              </a:rPr>
              <a:t>for the future</a:t>
            </a:r>
          </a:p>
          <a:p>
            <a:endParaRPr lang="en-GB" sz="3200" dirty="0">
              <a:solidFill>
                <a:schemeClr val="bg1"/>
              </a:solidFill>
            </a:endParaRPr>
          </a:p>
        </p:txBody>
      </p:sp>
    </p:spTree>
    <p:extLst>
      <p:ext uri="{BB962C8B-B14F-4D97-AF65-F5344CB8AC3E}">
        <p14:creationId xmlns:p14="http://schemas.microsoft.com/office/powerpoint/2010/main" val="316327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372</Words>
  <Application>Microsoft Office PowerPoint</Application>
  <PresentationFormat>Widescreen</PresentationFormat>
  <Paragraphs>50</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VAST Programme Introduction  NW PCC SiC LTV ODN  (North West Paediatric Critical Care, Surgery in Children &amp; Long Term Ventilation Operational Delivery Network )</vt:lpstr>
      <vt:lpstr>What is the VAST Programme?</vt:lpstr>
      <vt:lpstr>Aim of the VAST Programme</vt:lpstr>
      <vt:lpstr>Objectives of the VAST Programme</vt:lpstr>
      <vt:lpstr>The VAST Programme Process</vt:lpstr>
      <vt:lpstr>How will the VAST programme benefit your work place?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VAST Programme Introduction  NW PCC SiC LTV ODN  (North West Paediatric Critical Care, Surgery in Children &amp; Long Term Ventilation Operational Delivery Network )</dc:title>
  <dc:creator>Smith Shannon (R0A) Manchester University NHS FT</dc:creator>
  <cp:lastModifiedBy>Birkmyre Joanne (R0A) Manchester University NHS FT</cp:lastModifiedBy>
  <cp:revision>23</cp:revision>
  <dcterms:created xsi:type="dcterms:W3CDTF">2022-05-24T10:36:07Z</dcterms:created>
  <dcterms:modified xsi:type="dcterms:W3CDTF">2022-11-30T10:39:34Z</dcterms:modified>
</cp:coreProperties>
</file>